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7" r:id="rId3"/>
    <p:sldId id="258" r:id="rId4"/>
    <p:sldId id="313" r:id="rId5"/>
    <p:sldId id="314" r:id="rId6"/>
    <p:sldId id="316" r:id="rId7"/>
    <p:sldId id="317" r:id="rId8"/>
    <p:sldId id="291" r:id="rId9"/>
    <p:sldId id="353" r:id="rId10"/>
    <p:sldId id="375" r:id="rId11"/>
    <p:sldId id="376" r:id="rId12"/>
    <p:sldId id="355" r:id="rId13"/>
    <p:sldId id="318" r:id="rId14"/>
    <p:sldId id="319" r:id="rId15"/>
    <p:sldId id="321" r:id="rId16"/>
    <p:sldId id="377" r:id="rId17"/>
    <p:sldId id="404" r:id="rId18"/>
    <p:sldId id="408" r:id="rId19"/>
    <p:sldId id="403" r:id="rId20"/>
    <p:sldId id="407" r:id="rId21"/>
    <p:sldId id="406" r:id="rId22"/>
    <p:sldId id="405" r:id="rId23"/>
    <p:sldId id="379" r:id="rId24"/>
    <p:sldId id="380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390" r:id="rId35"/>
    <p:sldId id="391" r:id="rId36"/>
    <p:sldId id="392" r:id="rId37"/>
    <p:sldId id="393" r:id="rId38"/>
    <p:sldId id="394" r:id="rId39"/>
    <p:sldId id="409" r:id="rId40"/>
    <p:sldId id="395" r:id="rId41"/>
    <p:sldId id="396" r:id="rId42"/>
    <p:sldId id="397" r:id="rId43"/>
    <p:sldId id="398" r:id="rId44"/>
    <p:sldId id="338" r:id="rId45"/>
    <p:sldId id="339" r:id="rId46"/>
    <p:sldId id="340" r:id="rId47"/>
    <p:sldId id="341" r:id="rId48"/>
    <p:sldId id="358" r:id="rId49"/>
    <p:sldId id="342" r:id="rId50"/>
    <p:sldId id="343" r:id="rId51"/>
    <p:sldId id="344" r:id="rId52"/>
    <p:sldId id="345" r:id="rId53"/>
    <p:sldId id="346" r:id="rId54"/>
    <p:sldId id="373" r:id="rId55"/>
    <p:sldId id="347" r:id="rId56"/>
    <p:sldId id="348" r:id="rId57"/>
    <p:sldId id="349" r:id="rId58"/>
    <p:sldId id="350" r:id="rId59"/>
    <p:sldId id="351" r:id="rId60"/>
    <p:sldId id="352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70" r:id="rId71"/>
    <p:sldId id="371" r:id="rId7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46" autoAdjust="0"/>
  </p:normalViewPr>
  <p:slideViewPr>
    <p:cSldViewPr>
      <p:cViewPr varScale="1">
        <p:scale>
          <a:sx n="107" d="100"/>
          <a:sy n="107" d="100"/>
        </p:scale>
        <p:origin x="11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EB24F-A0EE-4D9E-80A4-F2D2CF2F296D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AB532-3382-4401-978F-E6D511A806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494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11747-3169-42FD-9481-9162647BC6B7}" type="datetimeFigureOut">
              <a:rPr lang="ko-KR" altLang="en-US" smtClean="0"/>
              <a:pPr/>
              <a:t>2016-12-14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FACE3-6A3A-4ADF-9B0B-23B0C6EA99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694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FACE3-6A3A-4ADF-9B0B-23B0C6EA994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415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FACE3-6A3A-4ADF-9B0B-23B0C6EA994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41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FACE3-6A3A-4ADF-9B0B-23B0C6EA994C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415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0DB5-9CF0-422F-ADD8-A8370699008D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801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0DB5-9CF0-422F-ADD8-A8370699008D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42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0DB5-9CF0-422F-ADD8-A8370699008D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274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0DB5-9CF0-422F-ADD8-A8370699008D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595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0DB5-9CF0-422F-ADD8-A8370699008D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743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14CAF-5365-4A88-A3F2-56850AFACC5F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3C101-D49A-4FC4-8E41-6E966BE2B30B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A5E5-A473-4B2C-939F-7D3F99B3404D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94DE-2DC9-4465-A06D-67D0DB876C24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3EB3F-187B-4926-B752-C551AA655966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9C0F-297B-44D8-A11C-B90484EFD1BD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05BB2-7A49-410A-AC75-184E4FB8C0F6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968B9-C666-4DA1-A898-8B105F8CCDAF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A0C48-69B5-45E6-9312-95657CA1BFBB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EB68F-8718-439D-8E1B-3ADA410319F4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B99BB-B416-40F8-9062-1DA207FC5F53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B3CA2-F62D-4399-9962-4B9227755AD2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FDB5C-5CAD-4756-8F00-9654481BAC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057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3020561-69C5-4F09-8E22-7A1486F6D9FB}" type="datetime1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EC6A8BF-10AC-48D9-9EF6-2A4138A62C5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b.or.k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won.go.k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b.or.kr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b.or.kr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.or.k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lic.mohw.go.kr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cyber.shu.ac.kr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w.go.kr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ko-KR" sz="6000" dirty="0" smtClean="0"/>
              <a:t>2017</a:t>
            </a:r>
            <a:r>
              <a:rPr lang="ko-KR" altLang="en-US" sz="6000" dirty="0" smtClean="0"/>
              <a:t>학년</a:t>
            </a:r>
            <a:r>
              <a:rPr lang="en-US" altLang="ko-KR" sz="6000" dirty="0" smtClean="0"/>
              <a:t/>
            </a:r>
            <a:br>
              <a:rPr lang="en-US" altLang="ko-KR" sz="6000" dirty="0" smtClean="0"/>
            </a:br>
            <a:r>
              <a:rPr lang="en-US" altLang="ko-KR" sz="6000" dirty="0" smtClean="0"/>
              <a:t>1</a:t>
            </a:r>
            <a:r>
              <a:rPr lang="ko-KR" altLang="en-US" sz="6000" dirty="0" smtClean="0"/>
              <a:t>분기 </a:t>
            </a:r>
            <a:r>
              <a:rPr lang="ko-KR" altLang="en-US" sz="6000" dirty="0"/>
              <a:t>학습자등록 및</a:t>
            </a:r>
            <a:r>
              <a:rPr lang="en-US" altLang="ko-KR" sz="6000" dirty="0"/>
              <a:t/>
            </a:r>
            <a:br>
              <a:rPr lang="en-US" altLang="ko-KR" sz="6000" dirty="0"/>
            </a:br>
            <a:r>
              <a:rPr lang="ko-KR" altLang="en-US" sz="6000" dirty="0"/>
              <a:t>학점인정신청 안내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95536" y="4365104"/>
            <a:ext cx="8075240" cy="2304256"/>
          </a:xfrm>
        </p:spPr>
        <p:txBody>
          <a:bodyPr>
            <a:normAutofit fontScale="92500"/>
          </a:bodyPr>
          <a:lstStyle/>
          <a:p>
            <a:pPr algn="ctr"/>
            <a:r>
              <a:rPr lang="en-US" altLang="ko-KR" sz="5100" dirty="0" smtClean="0">
                <a:solidFill>
                  <a:srgbClr val="7030A0"/>
                </a:solidFill>
              </a:rPr>
              <a:t>2016. </a:t>
            </a:r>
            <a:r>
              <a:rPr lang="en-US" altLang="ko-KR" sz="5100" dirty="0" smtClean="0">
                <a:solidFill>
                  <a:srgbClr val="7030A0"/>
                </a:solidFill>
              </a:rPr>
              <a:t>12</a:t>
            </a:r>
            <a:r>
              <a:rPr lang="en-US" altLang="ko-KR" sz="5100" dirty="0" smtClean="0">
                <a:solidFill>
                  <a:srgbClr val="7030A0"/>
                </a:solidFill>
              </a:rPr>
              <a:t>. 14</a:t>
            </a:r>
            <a:endParaRPr lang="en-US" altLang="ko-KR" sz="5100" dirty="0" smtClean="0">
              <a:solidFill>
                <a:srgbClr val="7030A0"/>
              </a:solidFill>
            </a:endParaRPr>
          </a:p>
          <a:p>
            <a:pPr algn="ctr"/>
            <a:r>
              <a:rPr lang="ko-KR" altLang="en-US" sz="5700" b="1" dirty="0" err="1" smtClean="0">
                <a:solidFill>
                  <a:srgbClr val="0070C0"/>
                </a:solidFill>
              </a:rPr>
              <a:t>삼육보건대학교</a:t>
            </a:r>
            <a:r>
              <a:rPr lang="ko-KR" altLang="en-US" sz="5700" b="1" dirty="0" smtClean="0">
                <a:solidFill>
                  <a:srgbClr val="0070C0"/>
                </a:solidFill>
              </a:rPr>
              <a:t> 학점은행</a:t>
            </a:r>
            <a:endParaRPr lang="ko-KR" altLang="en-US" sz="57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8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79296" cy="1371600"/>
          </a:xfrm>
        </p:spPr>
        <p:txBody>
          <a:bodyPr/>
          <a:lstStyle/>
          <a:p>
            <a:r>
              <a:rPr lang="ko-KR" altLang="en-US" dirty="0" smtClean="0"/>
              <a:t>학점인정 등에 관한 운영 규정 사항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752600"/>
            <a:ext cx="8075240" cy="491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solidFill>
                  <a:srgbClr val="FF0000"/>
                </a:solidFill>
              </a:rPr>
              <a:t>◎ </a:t>
            </a:r>
            <a:r>
              <a:rPr lang="en-US" altLang="ko-KR" sz="1600" dirty="0" smtClean="0"/>
              <a:t>『</a:t>
            </a:r>
            <a:r>
              <a:rPr lang="ko-KR" altLang="en-US" sz="1600" dirty="0"/>
              <a:t>학점인정 등에 관한 운영규정</a:t>
            </a:r>
            <a:r>
              <a:rPr lang="en-US" altLang="ko-KR" sz="1600" dirty="0"/>
              <a:t>』 </a:t>
            </a:r>
            <a:r>
              <a:rPr lang="ko-KR" altLang="en-US" sz="1600" dirty="0" smtClean="0"/>
              <a:t>안내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 - </a:t>
            </a:r>
            <a:r>
              <a:rPr lang="ko-KR" altLang="en-US" sz="1600" dirty="0">
                <a:solidFill>
                  <a:srgbClr val="FF0000"/>
                </a:solidFill>
              </a:rPr>
              <a:t>학습자등록은 최소 학위신청마감일 </a:t>
            </a:r>
            <a:r>
              <a:rPr lang="en-US" altLang="ko-KR" sz="1600" dirty="0">
                <a:solidFill>
                  <a:srgbClr val="FF0000"/>
                </a:solidFill>
              </a:rPr>
              <a:t>75</a:t>
            </a:r>
            <a:r>
              <a:rPr lang="ko-KR" altLang="en-US" sz="1600" dirty="0">
                <a:solidFill>
                  <a:srgbClr val="FF0000"/>
                </a:solidFill>
              </a:rPr>
              <a:t>일 </a:t>
            </a:r>
            <a:r>
              <a:rPr lang="ko-KR" altLang="en-US" sz="1600" dirty="0" smtClean="0">
                <a:solidFill>
                  <a:srgbClr val="FF0000"/>
                </a:solidFill>
              </a:rPr>
              <a:t>이전에 </a:t>
            </a:r>
            <a:r>
              <a:rPr lang="ko-KR" altLang="en-US" sz="1600" dirty="0">
                <a:solidFill>
                  <a:srgbClr val="FF0000"/>
                </a:solidFill>
              </a:rPr>
              <a:t>신청하여야 함</a:t>
            </a:r>
            <a:br>
              <a:rPr lang="ko-KR" altLang="en-US" sz="1600" dirty="0">
                <a:solidFill>
                  <a:srgbClr val="FF0000"/>
                </a:solidFill>
              </a:rPr>
            </a:br>
            <a:r>
              <a:rPr lang="ko-KR" altLang="en-US" sz="1600" dirty="0"/>
              <a:t>예</a:t>
            </a:r>
            <a:r>
              <a:rPr lang="en-US" altLang="ko-KR" sz="16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2017</a:t>
            </a:r>
            <a:r>
              <a:rPr lang="ko-KR" altLang="en-US" sz="1600" dirty="0" smtClean="0"/>
              <a:t>년 </a:t>
            </a:r>
            <a:r>
              <a:rPr lang="en-US" altLang="ko-KR" sz="1600" dirty="0"/>
              <a:t>2</a:t>
            </a:r>
            <a:r>
              <a:rPr lang="ko-KR" altLang="en-US" sz="1600" dirty="0" smtClean="0"/>
              <a:t>월 </a:t>
            </a:r>
            <a:r>
              <a:rPr lang="ko-KR" altLang="en-US" sz="1600" dirty="0"/>
              <a:t>학위수여 예정자는 늦어도 </a:t>
            </a:r>
            <a:r>
              <a:rPr lang="en-US" altLang="ko-KR" sz="1600" dirty="0" smtClean="0"/>
              <a:t>2016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10</a:t>
            </a:r>
            <a:r>
              <a:rPr lang="ko-KR" altLang="en-US" sz="1600" dirty="0" smtClean="0"/>
              <a:t>월에는 </a:t>
            </a:r>
            <a:r>
              <a:rPr lang="ko-KR" altLang="en-US" sz="1600" dirty="0"/>
              <a:t>학습자 등록을 완료해야 함</a:t>
            </a:r>
            <a:r>
              <a:rPr lang="en-US" altLang="ko-KR" sz="1600" dirty="0"/>
              <a:t>. </a:t>
            </a:r>
            <a:br>
              <a:rPr lang="en-US" altLang="ko-KR" sz="1600" dirty="0"/>
            </a:br>
            <a:r>
              <a:rPr lang="en-US" altLang="ko-KR" sz="1600" dirty="0" smtClean="0"/>
              <a:t>2017</a:t>
            </a:r>
            <a:r>
              <a:rPr lang="ko-KR" altLang="en-US" sz="1600" dirty="0" smtClean="0"/>
              <a:t>년 </a:t>
            </a:r>
            <a:r>
              <a:rPr lang="en-US" altLang="ko-KR" sz="1600" dirty="0"/>
              <a:t>2</a:t>
            </a:r>
            <a:r>
              <a:rPr lang="ko-KR" altLang="en-US" sz="1600" dirty="0" smtClean="0"/>
              <a:t>월 </a:t>
            </a:r>
            <a:r>
              <a:rPr lang="ko-KR" altLang="en-US" sz="1600" dirty="0"/>
              <a:t>학위수여 예정자가 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2017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01</a:t>
            </a:r>
            <a:r>
              <a:rPr lang="ko-KR" altLang="en-US" sz="1600" dirty="0" smtClean="0"/>
              <a:t>월에 </a:t>
            </a:r>
            <a:r>
              <a:rPr lang="ko-KR" altLang="en-US" sz="1600" dirty="0"/>
              <a:t>학습자 등록과 학점인정 신청을 모두 </a:t>
            </a:r>
            <a:br>
              <a:rPr lang="ko-KR" altLang="en-US" sz="1600" dirty="0"/>
            </a:br>
            <a:r>
              <a:rPr lang="ko-KR" altLang="en-US" sz="1600" dirty="0"/>
              <a:t>하려는 경우 학위취득이 </a:t>
            </a:r>
            <a:r>
              <a:rPr lang="ko-KR" altLang="en-US" sz="1600" dirty="0" smtClean="0"/>
              <a:t>불가함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rgbClr val="FF0000"/>
                </a:solidFill>
              </a:rPr>
              <a:t>◎ 학위수여예정증명서 발급 기준 변경 </a:t>
            </a:r>
            <a:r>
              <a:rPr lang="en-US" altLang="ko-KR" sz="1600" dirty="0">
                <a:solidFill>
                  <a:srgbClr val="FF0000"/>
                </a:solidFill>
              </a:rPr>
              <a:t>(2010</a:t>
            </a:r>
            <a:r>
              <a:rPr lang="ko-KR" altLang="en-US" sz="1600" dirty="0">
                <a:solidFill>
                  <a:srgbClr val="FF0000"/>
                </a:solidFill>
              </a:rPr>
              <a:t>년 </a:t>
            </a:r>
            <a:r>
              <a:rPr lang="en-US" altLang="ko-KR" sz="1600" dirty="0">
                <a:solidFill>
                  <a:srgbClr val="FF0000"/>
                </a:solidFill>
              </a:rPr>
              <a:t>9</a:t>
            </a:r>
            <a:r>
              <a:rPr lang="ko-KR" altLang="en-US" sz="1600" dirty="0">
                <a:solidFill>
                  <a:srgbClr val="FF0000"/>
                </a:solidFill>
              </a:rPr>
              <a:t>월 이후 적용</a:t>
            </a:r>
            <a:r>
              <a:rPr lang="en-US" altLang="ko-KR" sz="1600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 - </a:t>
            </a:r>
            <a:r>
              <a:rPr lang="ko-KR" altLang="en-US" sz="1600" dirty="0">
                <a:solidFill>
                  <a:srgbClr val="FF0000"/>
                </a:solidFill>
              </a:rPr>
              <a:t>학위수여예정증명서는 일정한 학점인정 신청 기준을 충족한 경우에만 발급 가능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   </a:t>
            </a:r>
            <a:r>
              <a:rPr lang="ko-KR" altLang="en-US" sz="1600" dirty="0"/>
              <a:t>자세한  사항은 </a:t>
            </a:r>
            <a:r>
              <a:rPr lang="en-US" altLang="ko-KR" sz="1600" dirty="0">
                <a:hlinkClick r:id="rId2"/>
              </a:rPr>
              <a:t>www.cb.or.kr</a:t>
            </a:r>
            <a:r>
              <a:rPr lang="en-US" altLang="ko-KR" sz="1600" dirty="0"/>
              <a:t> </a:t>
            </a:r>
            <a:r>
              <a:rPr lang="ko-KR" altLang="en-US" sz="1600" dirty="0"/>
              <a:t>홈페이지</a:t>
            </a:r>
            <a:r>
              <a:rPr lang="en-US" altLang="ko-KR" sz="1600" dirty="0"/>
              <a:t> </a:t>
            </a:r>
            <a:r>
              <a:rPr lang="ko-KR" altLang="en-US" sz="1600" dirty="0"/>
              <a:t>공지사항 </a:t>
            </a:r>
            <a:r>
              <a:rPr lang="en-US" altLang="ko-KR" sz="1600" dirty="0"/>
              <a:t>(799</a:t>
            </a:r>
            <a:r>
              <a:rPr lang="ko-KR" altLang="en-US" sz="1600" dirty="0"/>
              <a:t>번</a:t>
            </a:r>
            <a:r>
              <a:rPr lang="en-US" altLang="ko-KR" sz="1600" dirty="0"/>
              <a:t>) </a:t>
            </a:r>
            <a:r>
              <a:rPr lang="ko-KR" altLang="en-US" sz="1600" dirty="0"/>
              <a:t>참조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  (</a:t>
            </a:r>
            <a:r>
              <a:rPr lang="ko-KR" altLang="en-US" sz="1600" dirty="0"/>
              <a:t>학사는 </a:t>
            </a:r>
            <a:r>
              <a:rPr lang="en-US" altLang="ko-KR" sz="1600" dirty="0"/>
              <a:t>100</a:t>
            </a:r>
            <a:r>
              <a:rPr lang="ko-KR" altLang="en-US" sz="1600" dirty="0"/>
              <a:t>학점 </a:t>
            </a:r>
            <a:r>
              <a:rPr lang="en-US" altLang="ko-KR" sz="1600" dirty="0"/>
              <a:t>, </a:t>
            </a:r>
            <a:r>
              <a:rPr lang="ko-KR" altLang="en-US" sz="1600" dirty="0"/>
              <a:t>전문학사는 </a:t>
            </a:r>
            <a:r>
              <a:rPr lang="en-US" altLang="ko-KR" sz="1600" dirty="0"/>
              <a:t>40</a:t>
            </a:r>
            <a:r>
              <a:rPr lang="ko-KR" altLang="en-US" sz="1600" dirty="0"/>
              <a:t>학점 이상 </a:t>
            </a:r>
            <a:r>
              <a:rPr lang="ko-KR" altLang="en-US" sz="1600" dirty="0" err="1"/>
              <a:t>학점인정되어</a:t>
            </a:r>
            <a:r>
              <a:rPr lang="ko-KR" altLang="en-US" sz="1600" dirty="0"/>
              <a:t> 있는 경우에만 가능</a:t>
            </a:r>
            <a:r>
              <a:rPr lang="en-US" altLang="ko-KR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990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학사관련 공지사항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기초생활 수급자의 학점인정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신청시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수수료 면제 안내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기초생활수급자의 학점인정신청 수수료가 면제됨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최종신청 시 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‘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기초생활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체크박스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□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에 체크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√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후 저장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신청방법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매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분기 학점 신청 시 </a:t>
            </a:r>
            <a:r>
              <a:rPr lang="ko-KR" altLang="en-US" b="0" dirty="0" err="1">
                <a:latin typeface="맑은 고딕" pitchFamily="50" charset="-127"/>
                <a:ea typeface="맑은 고딕" pitchFamily="50" charset="-127"/>
              </a:rPr>
              <a:t>기초생활수급자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증명서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부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추가 제출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증빙서류는 최근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주일 이내 발급받은 서류를 첨부해야 함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학습자등록 </a:t>
            </a:r>
            <a:r>
              <a:rPr lang="ko-KR" altLang="en-US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수수료 </a:t>
            </a:r>
            <a:r>
              <a:rPr lang="en-US" altLang="ko-KR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4,000</a:t>
            </a:r>
            <a:r>
              <a:rPr lang="ko-KR" altLang="en-US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원은 </a:t>
            </a:r>
            <a:r>
              <a:rPr lang="ko-KR" altLang="en-US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면제되지 않음</a:t>
            </a:r>
            <a:r>
              <a:rPr lang="en-US" altLang="ko-KR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b="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552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학사관련 공지사항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유고결석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b="0" dirty="0" err="1">
                <a:latin typeface="맑은 고딕" pitchFamily="50" charset="-127"/>
                <a:ea typeface="맑은 고딕" pitchFamily="50" charset="-127"/>
              </a:rPr>
              <a:t>실수업의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1/3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을 초과할 수 없음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단순 직장근무를 세미나 및 </a:t>
            </a:r>
            <a:r>
              <a:rPr lang="ko-KR" altLang="en-US" b="0" dirty="0" err="1">
                <a:latin typeface="맑은 고딕" pitchFamily="50" charset="-127"/>
                <a:ea typeface="맑은 고딕" pitchFamily="50" charset="-127"/>
              </a:rPr>
              <a:t>워크샾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 대체할 수 없으며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세미나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0" dirty="0" err="1" smtClean="0">
                <a:latin typeface="맑은 고딕" pitchFamily="50" charset="-127"/>
                <a:ea typeface="맑은 고딕" pitchFamily="50" charset="-127"/>
              </a:rPr>
              <a:t>워크샾의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 유고결석은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전공과 동일직종에 한해 인정됨</a:t>
            </a:r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질병으로 인한 유고결석은 </a:t>
            </a:r>
            <a:r>
              <a:rPr lang="ko-KR" altLang="en-US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입원만 해당 됩니다</a:t>
            </a:r>
            <a:r>
              <a:rPr lang="en-US" altLang="ko-KR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입원 시 </a:t>
            </a:r>
            <a:r>
              <a:rPr lang="en-US" altLang="ko-KR" b="0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(1,2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의 경우 학기당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  8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여름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겨울학기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의 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경우 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학기당 </a:t>
            </a:r>
            <a:r>
              <a:rPr lang="en-US" altLang="ko-KR" b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회까지만 신청 </a:t>
            </a:r>
            <a:r>
              <a:rPr lang="ko-KR" altLang="en-US" b="0" dirty="0" smtClean="0">
                <a:latin typeface="맑은 고딕" pitchFamily="50" charset="-127"/>
                <a:ea typeface="맑은 고딕" pitchFamily="50" charset="-127"/>
              </a:rPr>
              <a:t>가능</a:t>
            </a:r>
            <a:endParaRPr lang="en-US" altLang="ko-KR" b="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입원 외 질병은 </a:t>
            </a:r>
            <a:r>
              <a:rPr lang="ko-KR" altLang="en-US" dirty="0" err="1">
                <a:solidFill>
                  <a:srgbClr val="FF0000"/>
                </a:solidFill>
              </a:rPr>
              <a:t>공결처리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불가</a:t>
            </a:r>
            <a:endParaRPr lang="en-US" altLang="ko-K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28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기타 공지사항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학습자등록 신청자는 일괄 학습자등록 시 신청에서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제외해야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하므로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금일 중 기존 학습자임을 사무실에 말씀하여 주시기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바랍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     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니다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endParaRPr lang="en-US" altLang="ko-KR" sz="1800" b="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학습자등록 제외 대상</a:t>
            </a:r>
            <a:r>
              <a:rPr lang="en-US" altLang="ko-KR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학습자등록자</a:t>
            </a:r>
            <a:r>
              <a:rPr lang="en-US" altLang="ko-KR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800" b="0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학점은행제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학위 </a:t>
            </a:r>
            <a:r>
              <a:rPr lang="ko-KR" altLang="en-US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수여자</a:t>
            </a:r>
            <a:r>
              <a:rPr lang="en-US" altLang="ko-KR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                          </a:t>
            </a:r>
            <a:r>
              <a:rPr lang="ko-KR" altLang="en-US" sz="1800" u="sng" dirty="0" err="1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타기관</a:t>
            </a:r>
            <a:r>
              <a:rPr lang="ko-KR" altLang="en-US" sz="1800" u="sng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 또는 개인별 학습자등록을 신청한 경우</a:t>
            </a:r>
            <a:endParaRPr lang="en-US" altLang="ko-KR" sz="1800" u="sng" dirty="0" smtClean="0">
              <a:solidFill>
                <a:srgbClr val="7030A0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800" b="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2.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간호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치위생학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교양 사이버 신청은 개별 수강신청이며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현재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   홈페이지에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공지된 사이버교양 공지사항은 해당사항 이 없습니다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800" b="0" dirty="0">
              <a:solidFill>
                <a:schemeClr val="tx2">
                  <a:lumMod val="60000"/>
                  <a:lumOff val="4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194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기타 공지사항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539552" y="1772816"/>
            <a:ext cx="7620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800" dirty="0">
                <a:latin typeface="맑은 고딕" pitchFamily="50" charset="-127"/>
                <a:ea typeface="맑은 고딕" pitchFamily="50" charset="-127"/>
              </a:rPr>
              <a:t>개명 및 주민등록번호 변경 신청 방법</a:t>
            </a:r>
            <a:endParaRPr lang="en-US" altLang="ko-KR" sz="180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1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학습자등록 이전 개명한 경우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800" b="0" dirty="0" err="1" smtClean="0">
                <a:latin typeface="맑은 고딕" pitchFamily="50" charset="-127"/>
                <a:ea typeface="맑은 고딕" pitchFamily="50" charset="-127"/>
              </a:rPr>
              <a:t>과사무실에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주민등록 초본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부 제출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학습자등록 </a:t>
            </a:r>
            <a:r>
              <a:rPr lang="ko-KR" altLang="en-US" sz="1800" b="0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신청시</a:t>
            </a:r>
            <a:r>
              <a:rPr lang="en-US" altLang="ko-KR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주민등록 초본 추가 제출</a:t>
            </a:r>
            <a:r>
              <a:rPr lang="en-US" altLang="ko-KR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800" b="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학습자등록이 완료된 후 개명 한 경우 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800" b="0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과사무실에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주민등록 초본 </a:t>
            </a:r>
            <a:r>
              <a:rPr lang="en-US" altLang="ko-KR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800" b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부 제출</a:t>
            </a:r>
            <a:endParaRPr lang="en-US" altLang="ko-KR" sz="1800" b="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민원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24(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  <a:hlinkClick r:id="rId2"/>
              </a:rPr>
              <a:t>www.minwon.go.kr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) -&gt;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주민번호 및 성명변경 </a:t>
            </a:r>
            <a:r>
              <a:rPr lang="ko-KR" altLang="en-US" sz="1800" b="0" dirty="0" err="1">
                <a:latin typeface="맑은 고딕" pitchFamily="50" charset="-127"/>
                <a:ea typeface="맑은 고딕" pitchFamily="50" charset="-127"/>
              </a:rPr>
              <a:t>알리미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    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서비스를 통해 변경 신청 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–&gt;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평생교육진흥원 선택해야 함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학습자등록이 완료된 학습자 또한 주민등록초본 우편으로 </a:t>
            </a:r>
            <a:endParaRPr lang="en-US" altLang="ko-KR" sz="1800" b="0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800" b="0" dirty="0" smtClean="0">
                <a:latin typeface="맑은 고딕" pitchFamily="50" charset="-127"/>
                <a:ea typeface="맑은 고딕" pitchFamily="50" charset="-127"/>
              </a:rPr>
              <a:t>국가평생진흥교육원 </a:t>
            </a:r>
            <a:r>
              <a:rPr lang="ko-KR" altLang="en-US" sz="1800" b="0" dirty="0">
                <a:latin typeface="맑은 고딕" pitchFamily="50" charset="-127"/>
                <a:ea typeface="맑은 고딕" pitchFamily="50" charset="-127"/>
              </a:rPr>
              <a:t>제출시 정정 가능</a:t>
            </a:r>
            <a:r>
              <a:rPr lang="en-US" altLang="ko-KR" sz="1800" b="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800" b="0" dirty="0" smtClean="0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67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539552" y="1124744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2017 </a:t>
            </a:r>
            <a:r>
              <a:rPr kumimoji="0" lang="ko-KR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학년도 </a:t>
            </a:r>
            <a:endParaRPr kumimoji="0" lang="en-US" altLang="ko-KR" sz="6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6000" b="1" noProof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1</a:t>
            </a:r>
            <a:r>
              <a:rPr kumimoji="0" lang="ko-KR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분기 </a:t>
            </a:r>
            <a:r>
              <a:rPr kumimoji="0" lang="ko-KR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학습자등록 및 </a:t>
            </a:r>
            <a:endParaRPr kumimoji="0" lang="en-US" altLang="ko-KR" sz="6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학점인정신청 안내</a:t>
            </a:r>
            <a:endParaRPr kumimoji="0" lang="en-US" altLang="ko-KR" sz="6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30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83152" cy="756002"/>
          </a:xfrm>
        </p:spPr>
        <p:txBody>
          <a:bodyPr/>
          <a:lstStyle/>
          <a:p>
            <a:r>
              <a:rPr lang="ko-KR" altLang="en-US" dirty="0"/>
              <a:t>학습자등록 및 학점인정신청 기간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527169"/>
              </p:ext>
            </p:extLst>
          </p:nvPr>
        </p:nvGraphicFramePr>
        <p:xfrm>
          <a:off x="467544" y="1750076"/>
          <a:ext cx="8208913" cy="35941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76323"/>
                <a:gridCol w="1719963"/>
                <a:gridCol w="1719963"/>
                <a:gridCol w="1485422"/>
                <a:gridCol w="1407242"/>
              </a:tblGrid>
              <a:tr h="11521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맑은 고딕" pitchFamily="50" charset="-127"/>
                          <a:ea typeface="맑은 고딕" pitchFamily="50" charset="-127"/>
                        </a:rPr>
                        <a:t>전공과정</a:t>
                      </a:r>
                      <a:endParaRPr lang="en-US" altLang="ko-KR" sz="15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1/4</a:t>
                      </a:r>
                      <a:r>
                        <a:rPr lang="ko-KR" altLang="en-US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  <a:endParaRPr lang="en-US" altLang="ko-KR" sz="150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(12~1</a:t>
                      </a:r>
                      <a:r>
                        <a:rPr lang="ko-KR" altLang="en-US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졸업대상 </a:t>
                      </a:r>
                      <a:endParaRPr lang="en-US" altLang="ko-KR" sz="150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학위신청기간</a:t>
                      </a:r>
                      <a:endParaRPr lang="en-US" altLang="ko-KR" sz="150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2/4</a:t>
                      </a:r>
                      <a:r>
                        <a:rPr lang="ko-KR" altLang="en-US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  <a:endParaRPr lang="en-US" altLang="ko-KR" sz="150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(4</a:t>
                      </a:r>
                      <a:r>
                        <a:rPr lang="ko-KR" altLang="en-US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50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3/4</a:t>
                      </a:r>
                      <a:r>
                        <a:rPr lang="ko-KR" altLang="en-US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  <a:endParaRPr lang="en-US" altLang="ko-KR" sz="1500" b="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(6~7</a:t>
                      </a:r>
                      <a:r>
                        <a:rPr lang="ko-KR" altLang="en-US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졸업대상 </a:t>
                      </a:r>
                      <a:endParaRPr lang="en-US" altLang="ko-KR" sz="1500" b="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5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학위신청기간</a:t>
                      </a:r>
                      <a:endParaRPr lang="en-US" altLang="ko-KR" sz="1500" b="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4/4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분기</a:t>
                      </a:r>
                      <a:endParaRPr lang="en-US" altLang="ko-KR" sz="1500" b="1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5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(9~10</a:t>
                      </a: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500" b="1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</a:txBody>
                  <a:tcPr anchor="ctr"/>
                </a:tc>
              </a:tr>
              <a:tr h="1221005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전문학사과정</a:t>
                      </a:r>
                      <a:endParaRPr lang="en-US" altLang="ko-KR" sz="1500" kern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lang="ko-KR" altLang="en-US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학년</a:t>
                      </a:r>
                      <a:r>
                        <a:rPr lang="en-US" altLang="ko-KR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50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학습자등록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1221005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학사과정</a:t>
                      </a:r>
                      <a:endParaRPr lang="en-US" altLang="ko-KR" sz="1500" kern="12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(3</a:t>
                      </a:r>
                      <a:r>
                        <a:rPr lang="ko-KR" altLang="en-US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학년</a:t>
                      </a:r>
                      <a:r>
                        <a:rPr lang="en-US" altLang="ko-KR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</a:p>
                    <a:p>
                      <a:pPr marL="0" algn="ctr" defTabSz="914400" rtl="0" eaLnBrk="1" latinLnBrk="1" hangingPunct="1"/>
                      <a:r>
                        <a:rPr lang="en-US" altLang="ko-KR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학년 타전공자</a:t>
                      </a:r>
                      <a:r>
                        <a:rPr lang="en-US" altLang="ko-KR" sz="1500" kern="1200" dirty="0" smtClean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500" kern="1200" dirty="0" smtClean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학위신청 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+ </a:t>
                      </a: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algn="ctr" defTabSz="914400" rtl="0" eaLnBrk="1" latinLnBrk="1" hangingPunct="1"/>
                      <a:endParaRPr lang="en-US" altLang="ko-KR" sz="1500" b="1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학습자등록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+ </a:t>
                      </a: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학위신청</a:t>
                      </a:r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+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출신대학학점</a:t>
                      </a:r>
                      <a:r>
                        <a:rPr lang="en-US" altLang="ko-KR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b="0" kern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학점인정신청</a:t>
                      </a:r>
                      <a:endParaRPr lang="en-US" altLang="ko-KR" sz="1500" b="0" kern="120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2361606" y="1674937"/>
            <a:ext cx="1728192" cy="37444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9512" y="5661248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신입생 학사과정 대상자는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월 학점인정신청 시 학습자등록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학점인정신청을 동시에 함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위 기간은 통상적인 기관학점인정신청 기간이며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평생교육진흥원 학점인정신청 기간은 상이할 수 있음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기관학점인정신청 관련 안내는  본 원 홈페이지 공지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734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507288" cy="75600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/4</a:t>
            </a:r>
            <a:r>
              <a:rPr lang="ko-KR" altLang="en-US" dirty="0" smtClean="0"/>
              <a:t>분기 학습자등록 및 학점인정신청 기간안내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5516" y="1052736"/>
            <a:ext cx="8676964" cy="526297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ko-KR"/>
            </a:defPPr>
            <a:lvl1pPr>
              <a:defRPr sz="3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ko-KR" sz="2400" dirty="0" smtClean="0"/>
              <a:t>1. </a:t>
            </a:r>
            <a:r>
              <a:rPr lang="ko-KR" altLang="en-US" sz="2400" dirty="0" smtClean="0"/>
              <a:t>학습자등록 및 학점인정신청 기간</a:t>
            </a:r>
            <a:r>
              <a:rPr lang="en-US" altLang="ko-KR" sz="2400" dirty="0" smtClean="0"/>
              <a:t>:</a:t>
            </a:r>
          </a:p>
          <a:p>
            <a:r>
              <a:rPr lang="en-US" altLang="ko-KR" sz="2400" dirty="0" smtClean="0"/>
              <a:t>   </a:t>
            </a:r>
            <a:r>
              <a:rPr lang="en-US" altLang="ko-KR" sz="2400" dirty="0" smtClean="0">
                <a:solidFill>
                  <a:srgbClr val="FF0000"/>
                </a:solidFill>
              </a:rPr>
              <a:t>2016. </a:t>
            </a:r>
            <a:r>
              <a:rPr lang="en-US" altLang="ko-KR" sz="2400" dirty="0" smtClean="0">
                <a:solidFill>
                  <a:srgbClr val="FF0000"/>
                </a:solidFill>
              </a:rPr>
              <a:t>12. 18 </a:t>
            </a:r>
            <a:r>
              <a:rPr lang="en-US" altLang="ko-KR" sz="2400" dirty="0" smtClean="0">
                <a:solidFill>
                  <a:srgbClr val="FF0000"/>
                </a:solidFill>
              </a:rPr>
              <a:t>~ </a:t>
            </a:r>
            <a:r>
              <a:rPr lang="en-US" altLang="ko-KR" sz="2400" dirty="0" smtClean="0">
                <a:solidFill>
                  <a:srgbClr val="FF0000"/>
                </a:solidFill>
              </a:rPr>
              <a:t>2017. 01. 10</a:t>
            </a:r>
            <a:endParaRPr lang="en-US" altLang="ko-KR" sz="2400" dirty="0">
              <a:solidFill>
                <a:srgbClr val="FF0000"/>
              </a:solidFill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</a:rPr>
              <a:t>  -</a:t>
            </a:r>
            <a:r>
              <a:rPr lang="ko-KR" altLang="en-US" sz="2400" dirty="0" smtClean="0">
                <a:solidFill>
                  <a:srgbClr val="7030A0"/>
                </a:solidFill>
              </a:rPr>
              <a:t>신입생 학점인정신청은 일괄학습자등록 후 </a:t>
            </a:r>
            <a:r>
              <a:rPr lang="en-US" altLang="ko-KR" sz="2400" dirty="0" smtClean="0">
                <a:solidFill>
                  <a:srgbClr val="7030A0"/>
                </a:solidFill>
              </a:rPr>
              <a:t>12</a:t>
            </a:r>
            <a:r>
              <a:rPr lang="ko-KR" altLang="en-US" sz="2400" dirty="0" smtClean="0">
                <a:solidFill>
                  <a:srgbClr val="7030A0"/>
                </a:solidFill>
              </a:rPr>
              <a:t>월 </a:t>
            </a:r>
            <a:r>
              <a:rPr lang="ko-KR" altLang="en-US" sz="2400" dirty="0" smtClean="0">
                <a:solidFill>
                  <a:srgbClr val="7030A0"/>
                </a:solidFill>
              </a:rPr>
              <a:t>부터 </a:t>
            </a:r>
            <a:endParaRPr lang="en-US" altLang="ko-KR" sz="2400" dirty="0" smtClean="0">
              <a:solidFill>
                <a:srgbClr val="7030A0"/>
              </a:solidFill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</a:rPr>
              <a:t>    </a:t>
            </a:r>
            <a:r>
              <a:rPr lang="ko-KR" altLang="en-US" sz="2400" dirty="0" smtClean="0">
                <a:solidFill>
                  <a:srgbClr val="7030A0"/>
                </a:solidFill>
              </a:rPr>
              <a:t>학점인정신청이 </a:t>
            </a:r>
            <a:r>
              <a:rPr lang="en-US" altLang="ko-KR" sz="2400" dirty="0" smtClean="0">
                <a:solidFill>
                  <a:srgbClr val="7030A0"/>
                </a:solidFill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</a:rPr>
              <a:t>가능합니다</a:t>
            </a:r>
            <a:r>
              <a:rPr lang="en-US" altLang="ko-KR" sz="2400" dirty="0" smtClean="0">
                <a:solidFill>
                  <a:srgbClr val="7030A0"/>
                </a:solidFill>
              </a:rPr>
              <a:t>.</a:t>
            </a:r>
          </a:p>
          <a:p>
            <a:r>
              <a:rPr lang="en-US" altLang="ko-KR" sz="2400" b="0" dirty="0" smtClean="0">
                <a:solidFill>
                  <a:srgbClr val="FF0000"/>
                </a:solidFill>
              </a:rPr>
              <a:t>  </a:t>
            </a:r>
          </a:p>
          <a:p>
            <a:r>
              <a:rPr lang="en-US" altLang="ko-KR" sz="2400" dirty="0" smtClean="0"/>
              <a:t>2. </a:t>
            </a:r>
            <a:r>
              <a:rPr lang="ko-KR" altLang="en-US" sz="2400" dirty="0" smtClean="0"/>
              <a:t>학위연계</a:t>
            </a:r>
            <a:r>
              <a:rPr lang="en-US" altLang="ko-KR" sz="2400" dirty="0" smtClean="0"/>
              <a:t>(</a:t>
            </a:r>
            <a:r>
              <a:rPr lang="ko-KR" altLang="en-US" sz="2400" dirty="0" err="1" smtClean="0"/>
              <a:t>학점은행제</a:t>
            </a:r>
            <a:r>
              <a:rPr lang="ko-KR" altLang="en-US" sz="2400" dirty="0" smtClean="0"/>
              <a:t> 출신자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신청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전공변경</a:t>
            </a:r>
            <a:endParaRPr lang="en-US" altLang="ko-KR" sz="2400" dirty="0" smtClean="0"/>
          </a:p>
          <a:p>
            <a:r>
              <a:rPr lang="en-US" altLang="ko-KR" sz="2400" dirty="0" smtClean="0">
                <a:solidFill>
                  <a:srgbClr val="FF0000"/>
                </a:solidFill>
              </a:rPr>
              <a:t>    </a:t>
            </a:r>
            <a:r>
              <a:rPr lang="en-US" altLang="ko-KR" sz="2400" dirty="0" smtClean="0">
                <a:solidFill>
                  <a:srgbClr val="7030A0"/>
                </a:solidFill>
              </a:rPr>
              <a:t>2016. </a:t>
            </a:r>
            <a:r>
              <a:rPr lang="en-US" altLang="ko-KR" sz="2400" dirty="0" smtClean="0">
                <a:solidFill>
                  <a:srgbClr val="7030A0"/>
                </a:solidFill>
              </a:rPr>
              <a:t>12. 01 ~ 12. 14</a:t>
            </a:r>
            <a:endParaRPr lang="en-US" altLang="ko-K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 err="1" smtClean="0">
                <a:solidFill>
                  <a:srgbClr val="C00000"/>
                </a:solidFill>
              </a:rPr>
              <a:t>타전공으로</a:t>
            </a:r>
            <a:r>
              <a:rPr lang="ko-KR" altLang="en-US" sz="2400" dirty="0" smtClean="0">
                <a:solidFill>
                  <a:srgbClr val="C00000"/>
                </a:solidFill>
              </a:rPr>
              <a:t> 학습자등록 한 경우 학습자등록 전  </a:t>
            </a:r>
            <a:r>
              <a:rPr lang="ko-KR" altLang="en-US" sz="2400" dirty="0" err="1">
                <a:solidFill>
                  <a:srgbClr val="C00000"/>
                </a:solidFill>
              </a:rPr>
              <a:t>과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사무실에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endParaRPr lang="en-US" altLang="ko-KR" sz="2400" dirty="0" smtClean="0">
              <a:solidFill>
                <a:srgbClr val="C00000"/>
              </a:solidFill>
            </a:endParaRPr>
          </a:p>
          <a:p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</a:t>
            </a:r>
            <a:r>
              <a:rPr lang="ko-KR" altLang="en-US" sz="2400" dirty="0" smtClean="0">
                <a:solidFill>
                  <a:srgbClr val="C00000"/>
                </a:solidFill>
              </a:rPr>
              <a:t>알려 주시기 바랍니다</a:t>
            </a:r>
            <a:r>
              <a:rPr lang="en-US" altLang="ko-KR" sz="2400" dirty="0" smtClean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 smtClean="0"/>
              <a:t>3.</a:t>
            </a:r>
            <a:r>
              <a:rPr lang="ko-KR" altLang="en-US" sz="2400" dirty="0" smtClean="0"/>
              <a:t>학점인정 취소 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en-US" altLang="ko-KR" sz="2400" dirty="0">
                <a:solidFill>
                  <a:srgbClr val="7030A0"/>
                </a:solidFill>
              </a:rPr>
              <a:t>2016. 12. 01 ~ 12. 14</a:t>
            </a:r>
            <a:endParaRPr lang="en-US" altLang="ko-KR" sz="2400" dirty="0"/>
          </a:p>
          <a:p>
            <a:r>
              <a:rPr lang="ko-KR" altLang="en-US" sz="2400" b="0" dirty="0" err="1" smtClean="0">
                <a:solidFill>
                  <a:schemeClr val="tx1"/>
                </a:solidFill>
              </a:rPr>
              <a:t>학점인정취소원</a:t>
            </a:r>
            <a:r>
              <a:rPr lang="ko-KR" altLang="en-US" sz="2400" dirty="0" err="1" smtClean="0"/>
              <a:t>은</a:t>
            </a:r>
            <a:r>
              <a:rPr lang="en-US" altLang="ko-KR" sz="2400" b="0" dirty="0" smtClean="0">
                <a:solidFill>
                  <a:schemeClr val="tx1"/>
                </a:solidFill>
              </a:rPr>
              <a:t> </a:t>
            </a:r>
            <a:r>
              <a:rPr lang="ko-KR" altLang="en-US" sz="2400" b="0" dirty="0">
                <a:solidFill>
                  <a:schemeClr val="tx1"/>
                </a:solidFill>
              </a:rPr>
              <a:t>취소 사유 발생 시 사무실 상담 후 </a:t>
            </a:r>
            <a:r>
              <a:rPr lang="ko-KR" altLang="en-US" sz="2400" b="0" dirty="0" err="1" smtClean="0">
                <a:solidFill>
                  <a:schemeClr val="tx1"/>
                </a:solidFill>
              </a:rPr>
              <a:t>취소원</a:t>
            </a:r>
            <a:r>
              <a:rPr lang="ko-KR" altLang="en-US" sz="2400" b="0" dirty="0" smtClean="0">
                <a:solidFill>
                  <a:schemeClr val="tx1"/>
                </a:solidFill>
              </a:rPr>
              <a:t> </a:t>
            </a:r>
            <a:endParaRPr lang="en-US" altLang="ko-KR" sz="2400" b="0" dirty="0" smtClean="0">
              <a:solidFill>
                <a:schemeClr val="tx1"/>
              </a:solidFill>
            </a:endParaRPr>
          </a:p>
          <a:p>
            <a:r>
              <a:rPr lang="en-US" altLang="ko-KR" sz="2400" b="0" dirty="0">
                <a:solidFill>
                  <a:schemeClr val="tx1"/>
                </a:solidFill>
              </a:rPr>
              <a:t> </a:t>
            </a:r>
            <a:r>
              <a:rPr lang="ko-KR" altLang="en-US" sz="2400" b="0" dirty="0" smtClean="0">
                <a:solidFill>
                  <a:schemeClr val="tx1"/>
                </a:solidFill>
              </a:rPr>
              <a:t>제출</a:t>
            </a:r>
            <a:r>
              <a:rPr lang="en-US" altLang="ko-KR" sz="2400" b="0" dirty="0">
                <a:solidFill>
                  <a:schemeClr val="tx1"/>
                </a:solidFill>
              </a:rPr>
              <a:t>. </a:t>
            </a:r>
            <a:r>
              <a:rPr lang="en-US" altLang="ko-KR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5156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83994"/>
          </a:xfrm>
        </p:spPr>
        <p:txBody>
          <a:bodyPr/>
          <a:lstStyle/>
          <a:p>
            <a:r>
              <a:rPr lang="ko-KR" altLang="en-US" dirty="0" smtClean="0"/>
              <a:t>학위연계 신청안내</a:t>
            </a:r>
            <a:endParaRPr lang="ko-KR" altLang="en-US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51520" y="1044116"/>
            <a:ext cx="8572560" cy="57692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ko-KR" sz="2400" dirty="0" smtClean="0">
                <a:latin typeface="+mj-lt"/>
                <a:ea typeface="+mj-ea"/>
                <a:cs typeface="+mj-cs"/>
              </a:rPr>
              <a:t>*</a:t>
            </a:r>
            <a:r>
              <a:rPr lang="ko-KR" altLang="en-US" sz="2400" dirty="0" smtClean="0">
                <a:latin typeface="+mj-lt"/>
                <a:ea typeface="+mj-ea"/>
                <a:cs typeface="+mj-cs"/>
              </a:rPr>
              <a:t>기간</a:t>
            </a:r>
            <a:r>
              <a:rPr lang="en-US" altLang="ko-KR" sz="2400" dirty="0" smtClean="0">
                <a:latin typeface="+mj-lt"/>
                <a:ea typeface="+mj-ea"/>
                <a:cs typeface="+mj-cs"/>
              </a:rPr>
              <a:t>:</a:t>
            </a:r>
            <a:r>
              <a:rPr lang="en-US" altLang="ko-KR" sz="2400" dirty="0">
                <a:solidFill>
                  <a:srgbClr val="7030A0"/>
                </a:solidFill>
              </a:rPr>
              <a:t> </a:t>
            </a:r>
            <a:r>
              <a:rPr lang="en-US" altLang="ko-KR" sz="2400" b="1" dirty="0">
                <a:solidFill>
                  <a:srgbClr val="7030A0"/>
                </a:solidFill>
              </a:rPr>
              <a:t>2016.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12.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01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~ 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12</a:t>
            </a:r>
            <a:r>
              <a:rPr lang="en-US" altLang="ko-KR" sz="2400" b="1" dirty="0" smtClean="0">
                <a:solidFill>
                  <a:srgbClr val="7030A0"/>
                </a:solidFill>
              </a:rPr>
              <a:t>. 14</a:t>
            </a:r>
            <a:endParaRPr lang="en-US" altLang="ko-KR" sz="2400" b="1" dirty="0" smtClean="0">
              <a:solidFill>
                <a:srgbClr val="7030A0"/>
              </a:solidFill>
            </a:endParaRPr>
          </a:p>
          <a:p>
            <a:pPr>
              <a:spcBef>
                <a:spcPct val="0"/>
              </a:spcBef>
            </a:pPr>
            <a:endParaRPr lang="en-US" altLang="ko-KR" sz="200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ko-KR" sz="2000" dirty="0" smtClean="0">
                <a:latin typeface="+mj-lt"/>
                <a:ea typeface="+mj-ea"/>
                <a:cs typeface="+mj-cs"/>
              </a:rPr>
              <a:t>1.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학위연계신청은 본 원의 경우 주로 </a:t>
            </a:r>
            <a:r>
              <a:rPr lang="ko-KR" altLang="en-US" sz="2000" dirty="0" err="1" smtClean="0">
                <a:latin typeface="+mj-lt"/>
                <a:ea typeface="+mj-ea"/>
                <a:cs typeface="+mj-cs"/>
              </a:rPr>
              <a:t>학점은행제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 전문학사 학위자가 학사 </a:t>
            </a:r>
            <a:endParaRPr lang="en-US" altLang="ko-KR" sz="200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ko-KR" altLang="en-US" sz="2000" dirty="0" smtClean="0">
                <a:latin typeface="+mj-lt"/>
                <a:ea typeface="+mj-ea"/>
                <a:cs typeface="+mj-cs"/>
              </a:rPr>
              <a:t>과정으로 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전공을 연계할 경</a:t>
            </a:r>
            <a:r>
              <a:rPr lang="ko-KR" altLang="en-US" sz="2000" dirty="0">
                <a:latin typeface="+mj-lt"/>
                <a:ea typeface="+mj-ea"/>
                <a:cs typeface="+mj-cs"/>
              </a:rPr>
              <a:t>우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신청함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.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buAutoNum type="arabicPeriod"/>
            </a:pPr>
            <a:endParaRPr lang="en-US" altLang="ko-KR" sz="100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ko-KR" sz="2000" dirty="0" smtClean="0">
                <a:latin typeface="+mj-lt"/>
                <a:ea typeface="+mj-ea"/>
                <a:cs typeface="+mj-cs"/>
              </a:rPr>
              <a:t>2.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학위연계 신청은 해당 기일 내에만 신청 가능하며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학점인정신청을 동시에 할 경우 처리 완료 문자 수신 후 학점인정신청 가능 </a:t>
            </a:r>
            <a:endParaRPr lang="en-US" altLang="ko-KR" sz="200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endParaRPr lang="en-US" altLang="ko-KR" sz="100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ko-KR" sz="2000" dirty="0" smtClean="0">
                <a:latin typeface="+mj-lt"/>
                <a:ea typeface="+mj-ea"/>
                <a:cs typeface="+mj-cs"/>
              </a:rPr>
              <a:t>3.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연계 신청 시 본인이 학점 인정 신청할 과목과 뺄 과목을 선정해야 하며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, 80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학점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(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사회복지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(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), 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미용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(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)), 120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학점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(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간호학 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,</a:t>
            </a:r>
            <a:r>
              <a:rPr lang="ko-KR" altLang="en-US" sz="2000" dirty="0" err="1" smtClean="0">
                <a:latin typeface="+mj-lt"/>
                <a:ea typeface="+mj-ea"/>
                <a:cs typeface="+mj-cs"/>
              </a:rPr>
              <a:t>치위생학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)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을 맞추지 못할 경우 마지막 한 과목의 학점을 강제로 클릭하여 </a:t>
            </a:r>
            <a:r>
              <a:rPr lang="ko-KR" altLang="en-US" sz="2000" dirty="0" err="1" smtClean="0">
                <a:latin typeface="+mj-lt"/>
                <a:ea typeface="+mj-ea"/>
                <a:cs typeface="+mj-cs"/>
              </a:rPr>
              <a:t>절사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(3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학점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-&gt;2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학점</a:t>
            </a:r>
            <a:r>
              <a:rPr lang="en-US" altLang="ko-KR" sz="2000" dirty="0" smtClean="0">
                <a:latin typeface="+mj-lt"/>
                <a:ea typeface="+mj-ea"/>
                <a:cs typeface="+mj-cs"/>
              </a:rPr>
              <a:t>)</a:t>
            </a:r>
            <a:r>
              <a:rPr lang="ko-KR" altLang="en-US" sz="2000" dirty="0" smtClean="0">
                <a:latin typeface="+mj-lt"/>
                <a:ea typeface="+mj-ea"/>
                <a:cs typeface="+mj-cs"/>
              </a:rPr>
              <a:t>시킬 수 있음</a:t>
            </a:r>
            <a:r>
              <a:rPr lang="en-US" altLang="ko-KR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2000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두과목</a:t>
            </a:r>
            <a:r>
              <a:rPr lang="ko-KR" altLang="en-US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ko-KR" altLang="en-US" sz="2000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절사시</a:t>
            </a:r>
            <a:r>
              <a:rPr lang="ko-KR" altLang="en-US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ko-KR" altLang="en-US" sz="2000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모든학점이</a:t>
            </a:r>
            <a:r>
              <a:rPr lang="ko-KR" altLang="en-US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취소됨</a:t>
            </a:r>
            <a:r>
              <a:rPr lang="en-US" altLang="ko-KR" sz="20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spcBef>
                <a:spcPct val="0"/>
              </a:spcBef>
            </a:pPr>
            <a:endParaRPr lang="en-US" altLang="ko-KR" sz="2000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92366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63272" cy="683994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기관 학습자등록 및 학점인정신청 방법</a:t>
            </a:r>
            <a:endParaRPr lang="ko-KR" altLang="en-US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51520" y="1340768"/>
            <a:ext cx="8568952" cy="5112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 smtClean="0"/>
              <a:t>1 .</a:t>
            </a:r>
            <a:r>
              <a:rPr lang="ko-KR" altLang="en-US" sz="2000" dirty="0" smtClean="0"/>
              <a:t>기관학점인정신청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접속 사이트</a:t>
            </a:r>
            <a:endParaRPr lang="en-US" altLang="ko-KR" sz="2000" dirty="0" smtClean="0"/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 smtClean="0">
                <a:solidFill>
                  <a:srgbClr val="C00000"/>
                </a:solidFill>
              </a:rPr>
              <a:t>   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www.cb.or.kr/orgreg.html</a:t>
            </a: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(</a:t>
            </a:r>
            <a:r>
              <a:rPr lang="ko-KR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기존 학습자 등록을 완료한  경우만 로그인 가능 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    </a:t>
            </a: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 -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</a:rPr>
              <a:t>접속방법</a:t>
            </a:r>
            <a:endParaRPr lang="en-US" altLang="ko-KR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   1)</a:t>
            </a:r>
            <a:r>
              <a:rPr lang="ko-KR" altLang="en-US" sz="2000" dirty="0" smtClean="0"/>
              <a:t>기관임시코드 조회에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주민번호 입력 후 기관코드 선택 </a:t>
            </a:r>
            <a:endParaRPr lang="en-US" altLang="ko-KR" sz="2000" dirty="0" smtClean="0"/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</a:rPr>
              <a:t>        -&gt; </a:t>
            </a:r>
            <a:r>
              <a:rPr lang="ko-KR" altLang="en-US" sz="2000" dirty="0" err="1" smtClean="0">
                <a:solidFill>
                  <a:srgbClr val="FF0000"/>
                </a:solidFill>
              </a:rPr>
              <a:t>삼육보건대학교</a:t>
            </a:r>
            <a:r>
              <a:rPr lang="ko-KR" altLang="en-US" sz="2000" dirty="0" smtClean="0">
                <a:solidFill>
                  <a:srgbClr val="FF0000"/>
                </a:solidFill>
              </a:rPr>
              <a:t> 평생교육원</a:t>
            </a:r>
            <a:r>
              <a:rPr lang="en-US" altLang="ko-KR" sz="2000" dirty="0" smtClean="0">
                <a:solidFill>
                  <a:srgbClr val="FF0000"/>
                </a:solidFill>
              </a:rPr>
              <a:t>,(</a:t>
            </a:r>
            <a:r>
              <a:rPr lang="ko-KR" altLang="en-US" sz="2000" dirty="0" smtClean="0">
                <a:solidFill>
                  <a:srgbClr val="FF0000"/>
                </a:solidFill>
              </a:rPr>
              <a:t>특별과정</a:t>
            </a:r>
            <a:r>
              <a:rPr lang="en-US" altLang="ko-KR" sz="2000" dirty="0" smtClean="0">
                <a:solidFill>
                  <a:srgbClr val="FF0000"/>
                </a:solidFill>
              </a:rPr>
              <a:t>)</a:t>
            </a:r>
            <a:r>
              <a:rPr lang="ko-KR" altLang="en-US" sz="2000" dirty="0" smtClean="0">
                <a:solidFill>
                  <a:srgbClr val="FF0000"/>
                </a:solidFill>
              </a:rPr>
              <a:t>  선택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000" dirty="0" smtClean="0">
              <a:solidFill>
                <a:srgbClr val="FF0000"/>
              </a:solidFill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    2</a:t>
            </a: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</a:rPr>
              <a:t>아이디입력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</a:rPr>
              <a:t>기관코드를 입력하면 자동으로 입력됨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spcBef>
                <a:spcPct val="0"/>
              </a:spcBef>
              <a:defRPr/>
            </a:pPr>
            <a:r>
              <a:rPr lang="en-US" altLang="ko-KR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   3)</a:t>
            </a:r>
            <a:r>
              <a:rPr lang="ko-KR" altLang="en-US" sz="2000" dirty="0" smtClean="0">
                <a:solidFill>
                  <a:schemeClr val="bg2">
                    <a:lumMod val="25000"/>
                  </a:schemeClr>
                </a:solidFill>
              </a:rPr>
              <a:t>패스워드입력</a:t>
            </a:r>
            <a:r>
              <a:rPr lang="en-US" altLang="ko-KR" sz="2000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ko-KR" altLang="en-US" sz="2000" b="1" dirty="0" smtClean="0">
                <a:solidFill>
                  <a:srgbClr val="7030A0"/>
                </a:solidFill>
              </a:rPr>
              <a:t>최</a:t>
            </a:r>
            <a:r>
              <a:rPr lang="ko-KR" altLang="en-US" sz="2000" b="1" dirty="0">
                <a:solidFill>
                  <a:srgbClr val="7030A0"/>
                </a:solidFill>
              </a:rPr>
              <a:t>초 </a:t>
            </a:r>
            <a:r>
              <a:rPr lang="ko-KR" altLang="en-US" sz="2000" b="1" dirty="0" smtClean="0">
                <a:solidFill>
                  <a:srgbClr val="7030A0"/>
                </a:solidFill>
              </a:rPr>
              <a:t>설정은 주민번호 뒤 </a:t>
            </a:r>
            <a:r>
              <a:rPr lang="en-US" altLang="ko-KR" sz="2000" b="1" dirty="0" smtClean="0">
                <a:solidFill>
                  <a:srgbClr val="7030A0"/>
                </a:solidFill>
              </a:rPr>
              <a:t>7</a:t>
            </a:r>
            <a:r>
              <a:rPr lang="ko-KR" altLang="en-US" sz="2000" b="1" dirty="0" smtClean="0">
                <a:solidFill>
                  <a:srgbClr val="7030A0"/>
                </a:solidFill>
              </a:rPr>
              <a:t>자리 임</a:t>
            </a:r>
            <a:r>
              <a:rPr lang="en-US" altLang="ko-KR" sz="2000" b="1" dirty="0" smtClean="0">
                <a:solidFill>
                  <a:srgbClr val="7030A0"/>
                </a:solidFill>
              </a:rPr>
              <a:t>.</a:t>
            </a: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60363" marR="0" lvl="0" indent="-360363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 smtClean="0">
                <a:solidFill>
                  <a:srgbClr val="FF0000"/>
                </a:solidFill>
              </a:rPr>
              <a:t>   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기존 재학생 또는 기존 학습자등록자는 이전 생성된 본인의 패스워드로 로그인 가능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marL="360363" marR="0" lvl="0" indent="-360363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marL="360363" indent="-360363">
              <a:spcBef>
                <a:spcPct val="0"/>
              </a:spcBef>
              <a:defRPr/>
            </a:pPr>
            <a:r>
              <a:rPr lang="en-US" altLang="ko-KR" sz="2000" dirty="0" smtClean="0">
                <a:solidFill>
                  <a:srgbClr val="00B050"/>
                </a:solidFill>
              </a:rPr>
              <a:t>   </a:t>
            </a:r>
            <a:r>
              <a:rPr lang="en-US" altLang="ko-KR" sz="2000" u="sng" dirty="0" smtClean="0">
                <a:solidFill>
                  <a:srgbClr val="00B050"/>
                </a:solidFill>
              </a:rPr>
              <a:t>(4/4</a:t>
            </a:r>
            <a:r>
              <a:rPr lang="ko-KR" altLang="en-US" sz="2000" u="sng" dirty="0">
                <a:solidFill>
                  <a:srgbClr val="00B050"/>
                </a:solidFill>
              </a:rPr>
              <a:t>분기 학습자등록 신청한 신입생은 </a:t>
            </a:r>
            <a:r>
              <a:rPr lang="en-US" altLang="ko-KR" sz="2000" u="sng" dirty="0">
                <a:solidFill>
                  <a:srgbClr val="00B050"/>
                </a:solidFill>
                <a:hlinkClick r:id="rId2"/>
              </a:rPr>
              <a:t>www.cb.or.kr</a:t>
            </a:r>
            <a:r>
              <a:rPr lang="en-US" altLang="ko-KR" sz="2000" u="sng" dirty="0">
                <a:solidFill>
                  <a:srgbClr val="00B050"/>
                </a:solidFill>
              </a:rPr>
              <a:t> (</a:t>
            </a:r>
            <a:r>
              <a:rPr lang="ko-KR" altLang="en-US" sz="2000" u="sng" dirty="0">
                <a:solidFill>
                  <a:srgbClr val="00B050"/>
                </a:solidFill>
              </a:rPr>
              <a:t>진흥원홈페이지</a:t>
            </a:r>
            <a:r>
              <a:rPr lang="en-US" altLang="ko-KR" sz="2000" u="sng" dirty="0">
                <a:solidFill>
                  <a:srgbClr val="00B050"/>
                </a:solidFill>
              </a:rPr>
              <a:t>)</a:t>
            </a:r>
            <a:r>
              <a:rPr lang="ko-KR" altLang="en-US" sz="2000" u="sng" dirty="0">
                <a:solidFill>
                  <a:srgbClr val="00B050"/>
                </a:solidFill>
              </a:rPr>
              <a:t>에서 아이디</a:t>
            </a:r>
            <a:r>
              <a:rPr lang="en-US" altLang="ko-KR" sz="2000" u="sng" dirty="0">
                <a:solidFill>
                  <a:srgbClr val="00B050"/>
                </a:solidFill>
              </a:rPr>
              <a:t>,</a:t>
            </a:r>
            <a:r>
              <a:rPr lang="ko-KR" altLang="en-US" sz="2000" u="sng" dirty="0">
                <a:solidFill>
                  <a:srgbClr val="00B050"/>
                </a:solidFill>
              </a:rPr>
              <a:t>패스워드 수정 가능하며</a:t>
            </a:r>
            <a:r>
              <a:rPr lang="en-US" altLang="ko-KR" sz="2000" u="sng" dirty="0">
                <a:solidFill>
                  <a:srgbClr val="00B050"/>
                </a:solidFill>
              </a:rPr>
              <a:t>, </a:t>
            </a:r>
            <a:r>
              <a:rPr lang="ko-KR" altLang="en-US" sz="2000" u="sng" dirty="0">
                <a:solidFill>
                  <a:srgbClr val="00B050"/>
                </a:solidFill>
              </a:rPr>
              <a:t>변경 후에는 변경 패스워드로 사용</a:t>
            </a:r>
            <a:r>
              <a:rPr lang="en-US" altLang="ko-KR" sz="2000" u="sng" dirty="0" smtClean="0">
                <a:solidFill>
                  <a:srgbClr val="00B050"/>
                </a:solidFill>
              </a:rPr>
              <a:t>)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  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201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683994"/>
          </a:xfrm>
        </p:spPr>
        <p:txBody>
          <a:bodyPr>
            <a:normAutofit fontScale="90000"/>
          </a:bodyPr>
          <a:lstStyle/>
          <a:p>
            <a:r>
              <a:rPr lang="ko-KR" altLang="en-US" dirty="0" err="1" smtClean="0"/>
              <a:t>학점인정신청시</a:t>
            </a:r>
            <a:r>
              <a:rPr lang="ko-KR" altLang="en-US" dirty="0" smtClean="0"/>
              <a:t> 주의사항 안내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906824"/>
            <a:ext cx="9144000" cy="597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FF0000"/>
                </a:solidFill>
              </a:rPr>
              <a:t>※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주의사항</a:t>
            </a:r>
            <a:endParaRPr lang="en-US" altLang="ko-KR" sz="20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재학생의 경우 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온라인 학점인정신청사이트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진흥원 메인 홈페이지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또는 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기관학점인정사이트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기관제공홈페이지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중 반드시 한 곳에서만 학점인정신청을 완료해야 함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2)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학습자등록 미신청자는 기관학점인정신청 사이트 접속 후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로그인이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불가하므로 사무실 방문 후 학습자등록 신청 후에 기관학점인정신청 로그인 가능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3)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기관임시코드는 학점인정신청 시 졸업 전까지 최대한 동일 기관임시코드로 학점인정신청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할 것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삼육보건대학교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부설평생교육원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특별과정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20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4)</a:t>
            </a:r>
            <a:r>
              <a:rPr lang="ko-KR" altLang="en-US" sz="2000" b="1" dirty="0" smtClean="0">
                <a:solidFill>
                  <a:schemeClr val="bg1">
                    <a:lumMod val="50000"/>
                  </a:schemeClr>
                </a:solidFill>
              </a:rPr>
              <a:t>온라인 학점인정신청사이트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www.cb.or.kr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ko-KR" altLang="en-US" sz="2000" b="1" dirty="0" smtClean="0">
                <a:solidFill>
                  <a:schemeClr val="bg1">
                    <a:lumMod val="50000"/>
                  </a:schemeClr>
                </a:solidFill>
              </a:rPr>
              <a:t>평생교육진흥원사이트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z="2000" b="1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ko-KR" altLang="en-US" sz="2000" b="1" u="sng" dirty="0" smtClean="0">
                <a:solidFill>
                  <a:srgbClr val="FF0000"/>
                </a:solidFill>
              </a:rPr>
              <a:t>기관 학점인정신청사이트</a:t>
            </a:r>
            <a:r>
              <a:rPr lang="en-US" altLang="ko-KR" sz="2000" b="1" u="sng" dirty="0" smtClean="0">
                <a:solidFill>
                  <a:srgbClr val="FF0000"/>
                </a:solidFill>
              </a:rPr>
              <a:t>: </a:t>
            </a:r>
            <a:r>
              <a:rPr lang="en-US" altLang="ko-KR" sz="2000" b="1" u="sng" dirty="0">
                <a:solidFill>
                  <a:srgbClr val="FF0000"/>
                </a:solidFill>
              </a:rPr>
              <a:t>www.cb.or.kr </a:t>
            </a:r>
            <a:r>
              <a:rPr lang="en-US" altLang="ko-KR" sz="2000" b="1" u="sng" dirty="0" smtClean="0">
                <a:solidFill>
                  <a:srgbClr val="FF0000"/>
                </a:solidFill>
              </a:rPr>
              <a:t>/orgreg.html (</a:t>
            </a:r>
            <a:r>
              <a:rPr lang="ko-KR" altLang="en-US" sz="2000" b="1" u="sng" dirty="0" smtClean="0">
                <a:solidFill>
                  <a:srgbClr val="FF0000"/>
                </a:solidFill>
              </a:rPr>
              <a:t>기관제공사이트</a:t>
            </a:r>
            <a:r>
              <a:rPr lang="en-US" altLang="ko-KR" sz="2000" b="1" u="sng" dirty="0" smtClean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000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707088" cy="828010"/>
          </a:xfrm>
        </p:spPr>
        <p:txBody>
          <a:bodyPr>
            <a:normAutofit/>
          </a:bodyPr>
          <a:lstStyle/>
          <a:p>
            <a:r>
              <a:rPr lang="ko-KR" altLang="en-US" dirty="0"/>
              <a:t>최종학력별 학점인정 신청 </a:t>
            </a:r>
            <a:r>
              <a:rPr lang="ko-KR" altLang="en-US" dirty="0" smtClean="0"/>
              <a:t>개요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79512" y="1431245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①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고교졸업자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목표학위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전문학사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): 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4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월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최초 학습자 등록만 신청하며 추후 본교 이수 과목의  학점을 학점인정 신청한다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79512" y="2370586"/>
            <a:ext cx="856895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②</a:t>
            </a:r>
            <a:r>
              <a:rPr lang="ko-KR" altLang="en-US" dirty="0" err="1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동일계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 전문대학 출신자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목표학위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학사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):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학습자 등록 및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학점인정신청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2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년제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: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80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학점까지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/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3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년제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:120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학점까지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)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을 동시에 진행하며 향후 학사과정의 개설 과목을 확인하여 중복과목제외하고 학점인정 신청한다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.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80526" y="3746357"/>
            <a:ext cx="856895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③</a:t>
            </a:r>
            <a:r>
              <a:rPr lang="ko-KR" altLang="en-US" dirty="0" err="1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동일계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 학점은행출신자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목표학위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학사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):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학습자등록이 필요 없으며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학위연계신청을 하며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신청 시 최대 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80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학점까지 인정되므로 추후 개설 예정인 중복 과목은 학점인정 시 신청하지 않는다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. 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79512" y="5059050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④</a:t>
            </a:r>
            <a:r>
              <a:rPr lang="ko-KR" altLang="en-US" dirty="0" err="1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비동일계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 전문대학 출신자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목표학위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:</a:t>
            </a:r>
            <a:r>
              <a:rPr lang="ko-KR" altLang="en-US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 학사</a:t>
            </a:r>
            <a:r>
              <a:rPr lang="en-US" altLang="ko-KR" dirty="0">
                <a:solidFill>
                  <a:srgbClr val="0070C0"/>
                </a:solidFill>
                <a:latin typeface="HY견명조" pitchFamily="18" charset="-127"/>
                <a:ea typeface="HY견명조" pitchFamily="18" charset="-127"/>
              </a:rPr>
              <a:t>):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출신대학에 표준교육과정의전공과목이 없으므로 출신대학 성적 중 전공과목을 최대 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50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학점까지 일반선택과목으로 신청하고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출신대학 교양과목 및 교양인정 교직과목을 모두 교양으로 신청한다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. (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예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)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일반선택 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50+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교양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18=&gt;68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학점 인정 가능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06625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68399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학습자등록 신청서 희망학위</a:t>
            </a:r>
            <a:r>
              <a:rPr lang="en-US" altLang="ko-KR" dirty="0"/>
              <a:t>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전공확인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0860"/>
            <a:ext cx="5220479" cy="583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20072" y="1268760"/>
            <a:ext cx="3780420" cy="98488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70C0"/>
                </a:solidFill>
              </a:rPr>
              <a:t>기관 학습자등록신청으로 일괄 신청 예정 </a:t>
            </a:r>
            <a:endParaRPr lang="en-US" altLang="ko-KR" sz="2000" b="1" dirty="0" smtClean="0">
              <a:solidFill>
                <a:srgbClr val="0070C0"/>
              </a:solidFill>
            </a:endParaRPr>
          </a:p>
          <a:p>
            <a:endParaRPr lang="en-US" altLang="ko-KR" dirty="0" smtClean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3068960"/>
            <a:ext cx="3766693" cy="31700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70C0"/>
                </a:solidFill>
              </a:rPr>
              <a:t>학습자등록신청서 확인사항</a:t>
            </a:r>
            <a:endParaRPr lang="en-US" altLang="ko-KR" sz="2000" b="1" dirty="0" smtClean="0">
              <a:solidFill>
                <a:srgbClr val="0070C0"/>
              </a:solidFill>
            </a:endParaRPr>
          </a:p>
          <a:p>
            <a:r>
              <a:rPr lang="en-US" altLang="ko-KR" sz="2000" b="1" dirty="0" smtClean="0">
                <a:solidFill>
                  <a:srgbClr val="0070C0"/>
                </a:solidFill>
              </a:rPr>
              <a:t> </a:t>
            </a:r>
            <a:endParaRPr lang="en-US" altLang="ko-KR" sz="2000" b="1" dirty="0">
              <a:solidFill>
                <a:srgbClr val="0070C0"/>
              </a:solidFill>
            </a:endParaRPr>
          </a:p>
          <a:p>
            <a:r>
              <a:rPr lang="en-US" altLang="ko-KR" sz="20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희망학위  </a:t>
            </a:r>
            <a:endParaRPr lang="en-US" altLang="ko-KR" sz="2000" b="1" dirty="0" smtClean="0">
              <a:solidFill>
                <a:srgbClr val="0070C0"/>
              </a:solidFill>
            </a:endParaRPr>
          </a:p>
          <a:p>
            <a:r>
              <a:rPr lang="en-US" altLang="ko-KR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 -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학사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전문학사 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r>
              <a:rPr lang="en-US" altLang="ko-KR" sz="1600" b="1" dirty="0">
                <a:solidFill>
                  <a:srgbClr val="0070C0"/>
                </a:solidFill>
              </a:rPr>
              <a:t> </a:t>
            </a:r>
            <a:endParaRPr lang="en-US" altLang="ko-KR" sz="1600" b="1" dirty="0" smtClean="0">
              <a:solidFill>
                <a:srgbClr val="0070C0"/>
              </a:solidFill>
            </a:endParaRPr>
          </a:p>
          <a:p>
            <a:r>
              <a:rPr lang="en-US" altLang="ko-KR" sz="2000" b="1" dirty="0" smtClean="0">
                <a:solidFill>
                  <a:srgbClr val="0070C0"/>
                </a:solidFill>
              </a:rPr>
              <a:t>2.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희망전공</a:t>
            </a:r>
            <a:endParaRPr lang="en-US" altLang="ko-KR" sz="2000" b="1" dirty="0" smtClean="0">
              <a:solidFill>
                <a:srgbClr val="0070C0"/>
              </a:solidFill>
            </a:endParaRPr>
          </a:p>
          <a:p>
            <a:r>
              <a:rPr lang="en-US" altLang="ko-KR" sz="1600" b="1" dirty="0">
                <a:solidFill>
                  <a:srgbClr val="FF0000"/>
                </a:solidFill>
              </a:rPr>
              <a:t> 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-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전문학사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미용전공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사회복지전공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r>
              <a:rPr lang="en-US" altLang="ko-KR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 -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학사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미용학전공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사회복지학전공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      </a:t>
            </a:r>
          </a:p>
          <a:p>
            <a:r>
              <a:rPr lang="en-US" altLang="ko-KR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           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간호학전공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치위생학전공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 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r>
              <a:rPr lang="ko-KR" altLang="en-US" sz="1600" b="1" dirty="0" smtClean="0">
                <a:solidFill>
                  <a:srgbClr val="FF0000"/>
                </a:solidFill>
              </a:rPr>
              <a:t> 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r>
              <a:rPr lang="en-US" altLang="ko-KR" sz="2000" b="1" dirty="0" smtClean="0">
                <a:solidFill>
                  <a:srgbClr val="0070C0"/>
                </a:solidFill>
              </a:rPr>
              <a:t>3. </a:t>
            </a:r>
            <a:r>
              <a:rPr lang="ko-KR" altLang="en-US" sz="2000" b="1" dirty="0" smtClean="0">
                <a:solidFill>
                  <a:srgbClr val="0070C0"/>
                </a:solidFill>
              </a:rPr>
              <a:t>개인정보 정확한지 확인</a:t>
            </a:r>
            <a:endParaRPr lang="en-US" altLang="ko-KR" sz="2000" b="1" dirty="0" smtClean="0">
              <a:solidFill>
                <a:srgbClr val="0070C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552" y="2484732"/>
            <a:ext cx="4392488" cy="29619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40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780775"/>
            <a:ext cx="75200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 smtClean="0">
                <a:solidFill>
                  <a:srgbClr val="0070C0"/>
                </a:solidFill>
                <a:latin typeface="HY견고딕" pitchFamily="18" charset="-127"/>
                <a:ea typeface="HY견고딕" pitchFamily="18" charset="-127"/>
              </a:rPr>
              <a:t>학점인정 신청 절차</a:t>
            </a:r>
            <a:endParaRPr lang="ko-KR" altLang="en-US" sz="6600" dirty="0">
              <a:solidFill>
                <a:srgbClr val="0070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2062589"/>
            <a:ext cx="7120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ko-KR" sz="3600" dirty="0">
                <a:solidFill>
                  <a:srgbClr val="FF0000"/>
                </a:solidFill>
                <a:latin typeface="HY수평선B" pitchFamily="18" charset="-127"/>
                <a:ea typeface="HY수평선B" pitchFamily="18" charset="-127"/>
              </a:rPr>
              <a:t>http://</a:t>
            </a:r>
            <a:r>
              <a:rPr lang="en-US" altLang="ko-KR" sz="3600" dirty="0" smtClean="0">
                <a:solidFill>
                  <a:srgbClr val="FF0000"/>
                </a:solidFill>
                <a:latin typeface="HY수평선B" pitchFamily="18" charset="-127"/>
                <a:ea typeface="HY수평선B" pitchFamily="18" charset="-127"/>
              </a:rPr>
              <a:t>www.cb.or.kr/orgreg.html</a:t>
            </a:r>
            <a:endParaRPr lang="ko-KR" altLang="en-US" sz="3600" dirty="0">
              <a:solidFill>
                <a:srgbClr val="FF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356992"/>
            <a:ext cx="8394177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ko-KR"/>
            </a:defPPr>
            <a:lvl1pPr>
              <a:defRPr sz="3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ko-KR" dirty="0" smtClean="0"/>
              <a:t>2016</a:t>
            </a:r>
            <a:r>
              <a:rPr lang="ko-KR" altLang="en-US" dirty="0" smtClean="0"/>
              <a:t>년 신입생의 경우 학습자등록 일괄 신청 후 </a:t>
            </a:r>
            <a:endParaRPr lang="en-US" altLang="ko-KR" dirty="0" smtClean="0"/>
          </a:p>
          <a:p>
            <a:r>
              <a:rPr lang="en-US" altLang="ko-KR" dirty="0" smtClean="0">
                <a:solidFill>
                  <a:srgbClr val="C00000"/>
                </a:solidFill>
              </a:rPr>
              <a:t>12</a:t>
            </a:r>
            <a:r>
              <a:rPr lang="ko-KR" altLang="en-US" dirty="0" smtClean="0">
                <a:solidFill>
                  <a:srgbClr val="C00000"/>
                </a:solidFill>
              </a:rPr>
              <a:t>월 </a:t>
            </a:r>
            <a:r>
              <a:rPr lang="en-US" altLang="ko-KR" dirty="0" smtClean="0">
                <a:solidFill>
                  <a:srgbClr val="C00000"/>
                </a:solidFill>
              </a:rPr>
              <a:t>18</a:t>
            </a:r>
            <a:r>
              <a:rPr lang="ko-KR" altLang="en-US" dirty="0" smtClean="0">
                <a:solidFill>
                  <a:srgbClr val="C00000"/>
                </a:solidFill>
              </a:rPr>
              <a:t>일 </a:t>
            </a:r>
            <a:r>
              <a:rPr lang="ko-KR" altLang="en-US" dirty="0" smtClean="0"/>
              <a:t>부터 학점인정신청이 가능합니다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dirty="0" smtClean="0"/>
              <a:t>학습자등록 신청서는 사무실로 오셔서 받아가시면 됩니다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학점인정신청 후 첨부하여 같이 제출해주시기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072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71184" cy="683994"/>
          </a:xfrm>
        </p:spPr>
        <p:txBody>
          <a:bodyPr/>
          <a:lstStyle/>
          <a:p>
            <a:r>
              <a:rPr lang="ko-KR" altLang="en-US" dirty="0" smtClean="0"/>
              <a:t>기관학점인정신청 절차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718681" y="908720"/>
            <a:ext cx="7669743" cy="5828906"/>
            <a:chOff x="790689" y="944724"/>
            <a:chExt cx="7669743" cy="5828906"/>
          </a:xfrm>
        </p:grpSpPr>
        <p:sp>
          <p:nvSpPr>
            <p:cNvPr id="5" name="갈매기형 수장 4"/>
            <p:cNvSpPr/>
            <p:nvPr/>
          </p:nvSpPr>
          <p:spPr>
            <a:xfrm>
              <a:off x="2520809" y="1544172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갈매기형 수장 5"/>
            <p:cNvSpPr/>
            <p:nvPr/>
          </p:nvSpPr>
          <p:spPr>
            <a:xfrm>
              <a:off x="4529604" y="1544172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>
              <a:off x="6517253" y="1544172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790689" y="944724"/>
              <a:ext cx="1656184" cy="5760640"/>
              <a:chOff x="717664" y="1978075"/>
              <a:chExt cx="1656184" cy="5760640"/>
            </a:xfrm>
          </p:grpSpPr>
          <p:sp>
            <p:nvSpPr>
              <p:cNvPr id="36" name="타원 35"/>
              <p:cNvSpPr/>
              <p:nvPr/>
            </p:nvSpPr>
            <p:spPr>
              <a:xfrm>
                <a:off x="717664" y="1978075"/>
                <a:ext cx="1656184" cy="1656184"/>
              </a:xfrm>
              <a:prstGeom prst="ellipse">
                <a:avLst/>
              </a:prstGeom>
              <a:solidFill>
                <a:srgbClr val="16923A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견명조" pitchFamily="18" charset="-127"/>
                  <a:ea typeface="HY견명조" pitchFamily="18" charset="-127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17664" y="2390668"/>
                <a:ext cx="1656183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기관학습자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등록신청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en-US" altLang="ko-KR" b="1" spc="-100" dirty="0" smtClean="0">
                    <a:ln>
                      <a:prstDash val="solid"/>
                    </a:ln>
                    <a:solidFill>
                      <a:srgbClr val="C00000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(</a:t>
                </a: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rgbClr val="C00000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일괄등록예정</a:t>
                </a:r>
                <a:r>
                  <a:rPr lang="en-US" altLang="ko-KR" b="1" spc="-100" dirty="0" smtClean="0">
                    <a:ln>
                      <a:prstDash val="solid"/>
                    </a:ln>
                    <a:solidFill>
                      <a:srgbClr val="C00000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)</a:t>
                </a:r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717664" y="6082531"/>
                <a:ext cx="1656184" cy="1656184"/>
              </a:xfrm>
              <a:prstGeom prst="ellipse">
                <a:avLst/>
              </a:prstGeom>
              <a:solidFill>
                <a:srgbClr val="16923A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견명조" pitchFamily="18" charset="-127"/>
                  <a:ea typeface="HY견명조" pitchFamily="18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17664" y="6448958"/>
                <a:ext cx="1656183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사무실제출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(</a:t>
                </a:r>
                <a:r>
                  <a:rPr lang="ko-KR" altLang="en-US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학습자등록신청서류 </a:t>
                </a: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+ </a:t>
                </a:r>
                <a:r>
                  <a:rPr lang="ko-KR" altLang="en-US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학점인정신청서류</a:t>
                </a:r>
                <a:endParaRPr lang="en-US" altLang="ko-KR" sz="1400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+</a:t>
                </a:r>
                <a:r>
                  <a:rPr lang="ko-KR" altLang="en-US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별첨서류</a:t>
                </a: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+</a:t>
                </a:r>
                <a:r>
                  <a:rPr lang="ko-KR" altLang="en-US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수수료</a:t>
                </a: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)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2513751" y="946364"/>
              <a:ext cx="2147739" cy="1656184"/>
              <a:chOff x="2440726" y="1979715"/>
              <a:chExt cx="2147739" cy="1656184"/>
            </a:xfrm>
          </p:grpSpPr>
          <p:sp>
            <p:nvSpPr>
              <p:cNvPr id="34" name="타원 33"/>
              <p:cNvSpPr/>
              <p:nvPr/>
            </p:nvSpPr>
            <p:spPr>
              <a:xfrm>
                <a:off x="2731224" y="1979715"/>
                <a:ext cx="1656184" cy="1656184"/>
              </a:xfrm>
              <a:prstGeom prst="ellipse">
                <a:avLst/>
              </a:prstGeom>
              <a:solidFill>
                <a:srgbClr val="42B035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latin typeface="HY견명조" pitchFamily="18" charset="-127"/>
                  <a:ea typeface="HY견명조" pitchFamily="18" charset="-127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440726" y="2488619"/>
                <a:ext cx="2147739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sz="16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기관학점인정신청 </a:t>
                </a:r>
                <a:endParaRPr lang="en-US" altLang="ko-KR" sz="1600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sz="16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사이트 접속</a:t>
                </a:r>
                <a:endParaRPr lang="en-US" altLang="ko-KR" sz="1600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endParaRPr lang="en-US" altLang="ko-KR" sz="1600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en-US" altLang="ko-KR" sz="1200" b="1" spc="-100" dirty="0" smtClean="0">
                    <a:ln>
                      <a:prstDash val="solid"/>
                    </a:ln>
                    <a:solidFill>
                      <a:srgbClr val="FF0000"/>
                    </a:solidFill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www.cb.or.kr/orgreg.html</a:t>
                </a: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2842917" y="947043"/>
              <a:ext cx="3608148" cy="3706092"/>
              <a:chOff x="2769892" y="1980394"/>
              <a:chExt cx="3608148" cy="3706092"/>
            </a:xfrm>
          </p:grpSpPr>
          <p:sp>
            <p:nvSpPr>
              <p:cNvPr id="30" name="타원 29"/>
              <p:cNvSpPr/>
              <p:nvPr/>
            </p:nvSpPr>
            <p:spPr>
              <a:xfrm>
                <a:off x="4721856" y="1980394"/>
                <a:ext cx="1656184" cy="1656184"/>
              </a:xfrm>
              <a:prstGeom prst="ellipse">
                <a:avLst/>
              </a:prstGeom>
              <a:solidFill>
                <a:srgbClr val="6BB82C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2769892" y="4030302"/>
                <a:ext cx="1656184" cy="1656184"/>
              </a:xfrm>
              <a:prstGeom prst="ellipse">
                <a:avLst/>
              </a:prstGeom>
              <a:solidFill>
                <a:srgbClr val="6BB82C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867205" y="4579075"/>
                <a:ext cx="1461558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해당학점인정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신</a:t>
                </a:r>
                <a:r>
                  <a:rPr lang="ko-KR" altLang="en-US" b="1" spc="-100" dirty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청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790689" y="948460"/>
              <a:ext cx="7669743" cy="3687746"/>
              <a:chOff x="717664" y="1981811"/>
              <a:chExt cx="7669743" cy="3687746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6731223" y="1981811"/>
                <a:ext cx="1656184" cy="1656184"/>
              </a:xfrm>
              <a:prstGeom prst="ellipse">
                <a:avLst/>
              </a:prstGeom>
              <a:solidFill>
                <a:srgbClr val="9DCA29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721856" y="2252172"/>
                <a:ext cx="1656183" cy="11079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학습자 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아이디 입력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rgbClr val="FF0000"/>
                    </a:solidFill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주민번호 </a:t>
                </a:r>
                <a:r>
                  <a:rPr lang="en-US" altLang="ko-KR" b="1" spc="-100" dirty="0" smtClean="0">
                    <a:ln>
                      <a:prstDash val="solid"/>
                    </a:ln>
                    <a:solidFill>
                      <a:srgbClr val="FF0000"/>
                    </a:solidFill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13</a:t>
                </a: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rgbClr val="FF0000"/>
                    </a:solidFill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자리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</p:txBody>
          </p:sp>
          <p:sp>
            <p:nvSpPr>
              <p:cNvPr id="28" name="타원 27"/>
              <p:cNvSpPr/>
              <p:nvPr/>
            </p:nvSpPr>
            <p:spPr>
              <a:xfrm>
                <a:off x="717664" y="4013373"/>
                <a:ext cx="1656184" cy="1656184"/>
              </a:xfrm>
              <a:prstGeom prst="ellipse">
                <a:avLst/>
              </a:prstGeom>
              <a:solidFill>
                <a:srgbClr val="9DCA29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56231" y="4560732"/>
                <a:ext cx="137905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최종신청메뉴에서 최종신청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12" name="갈매기형 수장 11"/>
            <p:cNvSpPr/>
            <p:nvPr/>
          </p:nvSpPr>
          <p:spPr>
            <a:xfrm rot="5400000">
              <a:off x="7524328" y="2618910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6804248" y="2996951"/>
              <a:ext cx="1656184" cy="1656184"/>
              <a:chOff x="717664" y="1978075"/>
              <a:chExt cx="1656184" cy="1656184"/>
            </a:xfrm>
          </p:grpSpPr>
          <p:sp>
            <p:nvSpPr>
              <p:cNvPr id="24" name="타원 23"/>
              <p:cNvSpPr/>
              <p:nvPr/>
            </p:nvSpPr>
            <p:spPr>
              <a:xfrm>
                <a:off x="717664" y="1978075"/>
                <a:ext cx="1656184" cy="1656184"/>
              </a:xfrm>
              <a:prstGeom prst="ellipse">
                <a:avLst/>
              </a:prstGeom>
              <a:solidFill>
                <a:srgbClr val="16923A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Y견명조" pitchFamily="18" charset="-127"/>
                  <a:ea typeface="HY견명조" pitchFamily="18" charset="-127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56231" y="2529167"/>
                <a:ext cx="137905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비밀번호 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입력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14" name="갈매기형 수장 13"/>
            <p:cNvSpPr/>
            <p:nvPr/>
          </p:nvSpPr>
          <p:spPr>
            <a:xfrm rot="10800000">
              <a:off x="6515325" y="3663025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타원 14"/>
            <p:cNvSpPr/>
            <p:nvPr/>
          </p:nvSpPr>
          <p:spPr>
            <a:xfrm>
              <a:off x="4810322" y="2996951"/>
              <a:ext cx="1656184" cy="1656184"/>
            </a:xfrm>
            <a:prstGeom prst="ellipse">
              <a:avLst/>
            </a:prstGeom>
            <a:solidFill>
              <a:srgbClr val="42B035"/>
            </a:solidFill>
            <a:ln w="19050">
              <a:noFill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48889" y="3684911"/>
              <a:ext cx="13790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metal">
                <a:bevelT w="29210" h="16510"/>
                <a:contourClr>
                  <a:schemeClr val="bg1"/>
                </a:contourClr>
              </a:sp3d>
            </a:bodyPr>
            <a:lstStyle/>
            <a:p>
              <a:pPr marL="0" lvl="1" indent="4763" algn="ctr" defTabSz="1110759" eaLnBrk="0" hangingPunct="0">
                <a:defRPr/>
              </a:pPr>
              <a:r>
                <a:rPr lang="ko-KR" altLang="en-US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로그</a:t>
              </a:r>
              <a:r>
                <a:rPr lang="ko-KR" altLang="en-US" b="1" spc="-100" dirty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rPr>
                <a:t>인</a:t>
              </a:r>
              <a:endParaRPr lang="en-US" altLang="ko-KR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HY견명조" pitchFamily="18" charset="-127"/>
                <a:ea typeface="HY견명조" pitchFamily="18" charset="-127"/>
                <a:cs typeface="Arial" pitchFamily="34" charset="0"/>
              </a:endParaRPr>
            </a:p>
          </p:txBody>
        </p:sp>
        <p:sp>
          <p:nvSpPr>
            <p:cNvPr id="17" name="갈매기형 수장 16"/>
            <p:cNvSpPr/>
            <p:nvPr/>
          </p:nvSpPr>
          <p:spPr>
            <a:xfrm rot="10800000">
              <a:off x="4571109" y="3684911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갈매기형 수장 17"/>
            <p:cNvSpPr/>
            <p:nvPr/>
          </p:nvSpPr>
          <p:spPr>
            <a:xfrm rot="10800000">
              <a:off x="2513752" y="3684911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갈매기형 수장 18"/>
            <p:cNvSpPr/>
            <p:nvPr/>
          </p:nvSpPr>
          <p:spPr>
            <a:xfrm rot="5400000">
              <a:off x="1510769" y="4671138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갈매기형 수장 19"/>
            <p:cNvSpPr/>
            <p:nvPr/>
          </p:nvSpPr>
          <p:spPr>
            <a:xfrm>
              <a:off x="2513751" y="5715254"/>
              <a:ext cx="216024" cy="32403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2797191" y="5117446"/>
              <a:ext cx="1656184" cy="1656184"/>
              <a:chOff x="2731224" y="1979715"/>
              <a:chExt cx="1656184" cy="1656184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2731224" y="1979715"/>
                <a:ext cx="1656184" cy="1656184"/>
              </a:xfrm>
              <a:prstGeom prst="ellipse">
                <a:avLst/>
              </a:prstGeom>
              <a:solidFill>
                <a:srgbClr val="42B035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latin typeface="HY견명조" pitchFamily="18" charset="-127"/>
                  <a:ea typeface="HY견명조" pitchFamily="18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869791" y="2282956"/>
                <a:ext cx="1379050" cy="10464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anchor="ctr">
                <a:spAutoFit/>
                <a:scene3d>
                  <a:camera prst="orthographicFront">
                    <a:rot lat="0" lon="0" rev="0"/>
                  </a:camera>
                  <a:lightRig rig="glow" dir="t">
                    <a:rot lat="0" lon="0" rev="3600000"/>
                  </a:lightRig>
                </a:scene3d>
                <a:sp3d prstMaterial="metal">
                  <a:bevelT w="29210" h="16510"/>
                  <a:contourClr>
                    <a:schemeClr val="bg1"/>
                  </a:contourClr>
                </a:sp3d>
              </a:bodyPr>
              <a:lstStyle/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추후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ko-KR" altLang="en-US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학점인정신청결과 확인</a:t>
                </a:r>
                <a:endParaRPr lang="en-US" altLang="ko-KR" b="1" spc="-100" dirty="0" smtClean="0">
                  <a:ln>
                    <a:prstDash val="solid"/>
                  </a:ln>
                  <a:solidFill>
                    <a:schemeClr val="bg1"/>
                  </a:solidFill>
                  <a:effectLst>
                    <a:outerShdw blurRad="215900" algn="ctr" rotWithShape="0">
                      <a:srgbClr val="000000">
                        <a:alpha val="80000"/>
                      </a:srgbClr>
                    </a:outerShdw>
                  </a:effectLst>
                  <a:latin typeface="HY견명조" pitchFamily="18" charset="-127"/>
                  <a:ea typeface="HY견명조" pitchFamily="18" charset="-127"/>
                  <a:cs typeface="Arial" pitchFamily="34" charset="0"/>
                </a:endParaRPr>
              </a:p>
              <a:p>
                <a:pPr marL="0" lvl="1" indent="4763" algn="ctr" defTabSz="1110759" eaLnBrk="0" hangingPunct="0">
                  <a:defRPr/>
                </a:pP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(</a:t>
                </a:r>
                <a:r>
                  <a:rPr lang="ko-KR" altLang="en-US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평생교육진흥원</a:t>
                </a:r>
                <a:r>
                  <a:rPr lang="en-US" altLang="ko-KR" sz="1400" b="1" spc="-100" dirty="0" smtClean="0">
                    <a:ln>
                      <a:prstDash val="solid"/>
                    </a:ln>
                    <a:solidFill>
                      <a:schemeClr val="bg1"/>
                    </a:solidFill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HY견명조" pitchFamily="18" charset="-127"/>
                    <a:ea typeface="HY견명조" pitchFamily="18" charset="-127"/>
                    <a:cs typeface="Arial" pitchFamily="34" charset="0"/>
                  </a:rPr>
                  <a:t>)</a:t>
                </a:r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6829553" y="1252062"/>
            <a:ext cx="1461558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metal">
              <a:bevelT w="29210" h="16510"/>
              <a:contourClr>
                <a:schemeClr val="bg1"/>
              </a:contourClr>
            </a:sp3d>
          </a:bodyPr>
          <a:lstStyle/>
          <a:p>
            <a:pPr marL="0" lvl="1" indent="4763" algn="ctr" defTabSz="1110759" eaLnBrk="0" hangingPunct="0">
              <a:defRPr/>
            </a:pPr>
            <a:r>
              <a:rPr lang="ko-KR" altLang="en-US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HY견명조" pitchFamily="18" charset="-127"/>
                <a:ea typeface="HY견명조" pitchFamily="18" charset="-127"/>
                <a:cs typeface="Arial" pitchFamily="34" charset="0"/>
              </a:rPr>
              <a:t>기관입시코드</a:t>
            </a:r>
            <a:endParaRPr lang="en-US" altLang="ko-KR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  <a:p>
            <a:pPr marL="0" lvl="1" indent="4763" algn="ctr" defTabSz="1110759" eaLnBrk="0" hangingPunct="0">
              <a:defRPr/>
            </a:pPr>
            <a:r>
              <a:rPr lang="ko-KR" altLang="en-US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HY견명조" pitchFamily="18" charset="-127"/>
                <a:ea typeface="HY견명조" pitchFamily="18" charset="-127"/>
                <a:cs typeface="Arial" pitchFamily="34" charset="0"/>
              </a:rPr>
              <a:t>선택 </a:t>
            </a:r>
            <a:r>
              <a:rPr lang="ko-KR" altLang="en-US" b="1" spc="-100" dirty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HY견명조" pitchFamily="18" charset="-127"/>
                <a:ea typeface="HY견명조" pitchFamily="18" charset="-127"/>
                <a:cs typeface="Arial" pitchFamily="34" charset="0"/>
              </a:rPr>
              <a:t> </a:t>
            </a:r>
            <a:r>
              <a:rPr lang="ko-KR" altLang="en-US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HY견명조" pitchFamily="18" charset="-127"/>
                <a:ea typeface="HY견명조" pitchFamily="18" charset="-127"/>
                <a:cs typeface="Arial" pitchFamily="34" charset="0"/>
              </a:rPr>
              <a:t>클릭</a:t>
            </a:r>
            <a:endParaRPr lang="en-US" altLang="ko-KR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  <a:p>
            <a:pPr marL="0" lvl="1" indent="4763" algn="ctr" defTabSz="1110759" eaLnBrk="0" hangingPunct="0">
              <a:defRPr/>
            </a:pPr>
            <a:endParaRPr lang="en-US" altLang="ko-KR" sz="900" b="1" spc="-100" dirty="0" smtClean="0">
              <a:ln>
                <a:prstDash val="solid"/>
              </a:ln>
              <a:solidFill>
                <a:srgbClr val="FF0000"/>
              </a:solidFill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  <a:p>
            <a:pPr marL="0" lvl="1" indent="4763" algn="ctr" defTabSz="1110759" eaLnBrk="0" hangingPunct="0">
              <a:defRPr/>
            </a:pPr>
            <a:r>
              <a:rPr lang="ko-KR" altLang="en-US" sz="900" b="1" spc="-100" dirty="0" err="1" smtClean="0">
                <a:ln>
                  <a:prstDash val="solid"/>
                </a:ln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cs typeface="Arial" pitchFamily="34" charset="0"/>
              </a:rPr>
              <a:t>삼육보건대학교</a:t>
            </a:r>
            <a:r>
              <a:rPr lang="ko-KR" altLang="en-US" sz="900" b="1" spc="-100" dirty="0" smtClean="0">
                <a:ln>
                  <a:prstDash val="solid"/>
                </a:ln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cs typeface="Arial" pitchFamily="34" charset="0"/>
              </a:rPr>
              <a:t> 부설 평생교육원</a:t>
            </a:r>
            <a:endParaRPr lang="en-US" altLang="ko-KR" sz="900" b="1" spc="-100" dirty="0" smtClean="0">
              <a:ln>
                <a:prstDash val="solid"/>
              </a:ln>
              <a:solidFill>
                <a:srgbClr val="FF0000"/>
              </a:solidFill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  <a:p>
            <a:pPr marL="0" lvl="1" indent="4763" algn="ctr" defTabSz="1110759" eaLnBrk="0" hangingPunct="0">
              <a:defRPr/>
            </a:pPr>
            <a:r>
              <a:rPr lang="ko-KR" altLang="en-US" sz="900" b="1" spc="-100" dirty="0" err="1" smtClean="0">
                <a:ln>
                  <a:prstDash val="solid"/>
                </a:ln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cs typeface="Arial" pitchFamily="34" charset="0"/>
              </a:rPr>
              <a:t>삼육보건대학교</a:t>
            </a:r>
            <a:r>
              <a:rPr lang="ko-KR" altLang="en-US" sz="900" b="1" spc="-100" dirty="0" smtClean="0">
                <a:ln>
                  <a:prstDash val="solid"/>
                </a:ln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cs typeface="Arial" pitchFamily="34" charset="0"/>
              </a:rPr>
              <a:t> 특별과정</a:t>
            </a:r>
            <a:endParaRPr lang="en-US" altLang="ko-KR" b="1" spc="-100" dirty="0">
              <a:ln>
                <a:prstDash val="solid"/>
              </a:ln>
              <a:solidFill>
                <a:srgbClr val="FF0000"/>
              </a:solidFill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5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85" y="898063"/>
            <a:ext cx="8526771" cy="481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22325" y="152718"/>
            <a:ext cx="8931539" cy="745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/>
              <a:t>기본 적인 프로그램 설치 체크 </a:t>
            </a:r>
            <a:endParaRPr lang="ko-KR" altLang="en-US" sz="2800" b="1" dirty="0"/>
          </a:p>
        </p:txBody>
      </p:sp>
      <p:sp>
        <p:nvSpPr>
          <p:cNvPr id="6" name="직사각형 5"/>
          <p:cNvSpPr/>
          <p:nvPr/>
        </p:nvSpPr>
        <p:spPr>
          <a:xfrm>
            <a:off x="355084" y="5445224"/>
            <a:ext cx="1696635" cy="263040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79512" y="5937006"/>
            <a:ext cx="8702344" cy="732354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국가평생교육진흥원 학점은행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  <a:hlinkClick r:id="rId3"/>
              </a:rPr>
              <a:t>www.cb.or.kr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학습도움방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→ 프로그램 수동설치 클릭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948264" y="1052736"/>
            <a:ext cx="993288" cy="263040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713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" y="866312"/>
            <a:ext cx="5727713" cy="479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22325" y="152718"/>
            <a:ext cx="8931539" cy="745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/>
              <a:t>기본 적인 프로그램 설치 체크 </a:t>
            </a:r>
            <a:endParaRPr lang="ko-KR" altLang="en-US" sz="2800" b="1" dirty="0"/>
          </a:p>
        </p:txBody>
      </p:sp>
      <p:sp>
        <p:nvSpPr>
          <p:cNvPr id="6" name="직사각형 5"/>
          <p:cNvSpPr/>
          <p:nvPr/>
        </p:nvSpPr>
        <p:spPr>
          <a:xfrm>
            <a:off x="5076056" y="2204864"/>
            <a:ext cx="848317" cy="2880320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79512" y="5805264"/>
            <a:ext cx="8702344" cy="864096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기본적인 설치 프로그램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공인인증서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OZ Report, </a:t>
            </a:r>
            <a:r>
              <a:rPr lang="ko-KR" altLang="en-US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결제</a:t>
            </a:r>
            <a:r>
              <a:rPr lang="en-US" altLang="ko-KR" sz="2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183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8" y="2059498"/>
            <a:ext cx="8136904" cy="475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Autofit/>
          </a:bodyPr>
          <a:lstStyle/>
          <a:p>
            <a:r>
              <a:rPr lang="ko-KR" altLang="en-US" sz="3200" b="1" dirty="0" smtClean="0"/>
              <a:t>기관학점인정 사이트 로그인 방법  안내</a:t>
            </a:r>
            <a:endParaRPr lang="ko-KR" alt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2559" y="836712"/>
            <a:ext cx="642175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</a:rPr>
              <a:t>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1. </a:t>
            </a:r>
            <a:r>
              <a:rPr lang="en-US" altLang="ko-KR" sz="2000" b="1" dirty="0" smtClean="0">
                <a:solidFill>
                  <a:srgbClr val="0070C0"/>
                </a:solidFill>
              </a:rPr>
              <a:t>https://www.cb.or.kr/orgreg.html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로 접속</a:t>
            </a:r>
            <a:endParaRPr lang="ko-KR" altLang="en-US" sz="2000" b="1" dirty="0">
              <a:solidFill>
                <a:srgbClr val="C00000"/>
              </a:solidFill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6498214" y="2396024"/>
            <a:ext cx="126014" cy="27835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모서리가 둥근 직사각형 17"/>
          <p:cNvSpPr/>
          <p:nvPr/>
        </p:nvSpPr>
        <p:spPr>
          <a:xfrm>
            <a:off x="1115616" y="4447706"/>
            <a:ext cx="3219924" cy="6374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62" y="1960833"/>
            <a:ext cx="3611860" cy="173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683568" y="2396024"/>
            <a:ext cx="3240360" cy="744944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2383881" y="3140968"/>
            <a:ext cx="480447" cy="16254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755576" y="1327144"/>
            <a:ext cx="2429848" cy="732354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학습자 주민번호 입력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기관임시코드 선택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7730" y="1323989"/>
            <a:ext cx="317716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</a:rPr>
              <a:t>2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6016" y="1988840"/>
            <a:ext cx="3996607" cy="523220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latin typeface="+mj-ea"/>
                <a:ea typeface="+mj-ea"/>
              </a:rPr>
              <a:t>패스워드 </a:t>
            </a: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-&gt; </a:t>
            </a:r>
            <a:r>
              <a:rPr lang="ko-KR" altLang="en-US" sz="1400" b="1" dirty="0" smtClean="0">
                <a:latin typeface="+mj-ea"/>
                <a:ea typeface="+mj-ea"/>
              </a:rPr>
              <a:t>공인인증서 로그인 방식으로 변경</a:t>
            </a:r>
            <a:r>
              <a:rPr lang="en-US" altLang="ko-KR" sz="1400" b="1" dirty="0" smtClean="0">
                <a:latin typeface="+mj-ea"/>
                <a:ea typeface="+mj-ea"/>
              </a:rPr>
              <a:t/>
            </a:r>
            <a:br>
              <a:rPr lang="en-US" altLang="ko-KR" sz="1400" b="1" dirty="0" smtClean="0">
                <a:latin typeface="+mj-ea"/>
                <a:ea typeface="+mj-ea"/>
              </a:rPr>
            </a:br>
            <a:r>
              <a:rPr lang="en-US" altLang="ko-KR" sz="140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공인인증서가 있어야 로그인 됩니다</a:t>
            </a:r>
            <a:r>
              <a:rPr lang="en-US" altLang="ko-KR" sz="140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.)</a:t>
            </a:r>
            <a:endParaRPr lang="ko-KR" altLang="en-US" sz="1400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90648" y="1990425"/>
            <a:ext cx="317716" cy="40626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3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96" y="6021288"/>
            <a:ext cx="9128212" cy="95410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</a:rPr>
              <a:t>-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임시코드는 매 분기 변경됨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sz="1400" b="1" dirty="0" smtClean="0">
                <a:solidFill>
                  <a:srgbClr val="FF0000"/>
                </a:solidFill>
              </a:rPr>
              <a:t>-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평생교육원 기관임시코드로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로그인이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안될 시 특별과정 기관임시코드로  로그인 할 것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en-US" sz="1400" b="1" dirty="0" smtClean="0">
                <a:solidFill>
                  <a:srgbClr val="7030A0"/>
                </a:solidFill>
              </a:rPr>
              <a:t>공인인정서 창이 안 열릴 경우  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[</a:t>
            </a:r>
            <a:r>
              <a:rPr lang="ko-KR" altLang="en-US" sz="1400" b="1" dirty="0" err="1" smtClean="0">
                <a:solidFill>
                  <a:srgbClr val="7030A0"/>
                </a:solidFill>
              </a:rPr>
              <a:t>인터넷창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] -&gt; [</a:t>
            </a:r>
            <a:r>
              <a:rPr lang="ko-KR" altLang="en-US" sz="1400" b="1" dirty="0" smtClean="0">
                <a:solidFill>
                  <a:srgbClr val="7030A0"/>
                </a:solidFill>
              </a:rPr>
              <a:t>도구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] -&gt; [</a:t>
            </a:r>
            <a:r>
              <a:rPr lang="ko-KR" altLang="en-US" sz="1400" b="1" dirty="0" smtClean="0">
                <a:solidFill>
                  <a:srgbClr val="7030A0"/>
                </a:solidFill>
              </a:rPr>
              <a:t>호환성보기 체크 확인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]</a:t>
            </a:r>
          </a:p>
          <a:p>
            <a:pPr marL="285750" indent="-285750">
              <a:buFontTx/>
              <a:buChar char="-"/>
            </a:pPr>
            <a:r>
              <a:rPr lang="ko-KR" altLang="en-US" sz="1400" b="1" dirty="0" smtClean="0">
                <a:solidFill>
                  <a:srgbClr val="7030A0"/>
                </a:solidFill>
              </a:rPr>
              <a:t>기관임시코드는 꼭 </a:t>
            </a:r>
            <a:r>
              <a:rPr lang="ko-KR" altLang="en-US" sz="1400" b="1" dirty="0" err="1" smtClean="0">
                <a:solidFill>
                  <a:srgbClr val="7030A0"/>
                </a:solidFill>
              </a:rPr>
              <a:t>삼육보건대학교</a:t>
            </a:r>
            <a:r>
              <a:rPr lang="ko-KR" altLang="en-US" sz="1400" b="1" dirty="0" smtClean="0">
                <a:solidFill>
                  <a:srgbClr val="7030A0"/>
                </a:solidFill>
              </a:rPr>
              <a:t> 부설평생교육원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, </a:t>
            </a:r>
            <a:r>
              <a:rPr lang="ko-KR" altLang="en-US" sz="1400" b="1" dirty="0" err="1" smtClean="0">
                <a:solidFill>
                  <a:srgbClr val="7030A0"/>
                </a:solidFill>
              </a:rPr>
              <a:t>삼육보건대학교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(</a:t>
            </a:r>
            <a:r>
              <a:rPr lang="ko-KR" altLang="en-US" sz="1400" b="1" dirty="0" smtClean="0">
                <a:solidFill>
                  <a:srgbClr val="7030A0"/>
                </a:solidFill>
              </a:rPr>
              <a:t>특별과정</a:t>
            </a:r>
            <a:r>
              <a:rPr lang="en-US" altLang="ko-KR" sz="1400" b="1" dirty="0" smtClean="0">
                <a:solidFill>
                  <a:srgbClr val="7030A0"/>
                </a:solidFill>
              </a:rPr>
              <a:t>)</a:t>
            </a:r>
            <a:r>
              <a:rPr lang="ko-KR" altLang="en-US" sz="1400" b="1" dirty="0" smtClean="0">
                <a:solidFill>
                  <a:srgbClr val="7030A0"/>
                </a:solidFill>
              </a:rPr>
              <a:t>으로  선택할 것</a:t>
            </a:r>
            <a:endParaRPr lang="en-US" altLang="ko-KR" sz="1400" b="1" dirty="0" smtClean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016" y="1393031"/>
            <a:ext cx="3235181" cy="30777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기관 임시코드는 자동으로 입력됩니다</a:t>
            </a:r>
            <a:endParaRPr lang="ko-KR" altLang="en-US" sz="1400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5868144" y="1725615"/>
            <a:ext cx="126014" cy="27835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25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2"/>
          <a:stretch/>
        </p:blipFill>
        <p:spPr bwMode="auto">
          <a:xfrm>
            <a:off x="22325" y="1359061"/>
            <a:ext cx="896507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22325" y="152718"/>
            <a:ext cx="8931539" cy="745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/>
              <a:t>기관학점인정 사이트 로그인 안될 시 조치 사항 </a:t>
            </a:r>
            <a:r>
              <a:rPr lang="en-US" altLang="ko-KR" sz="2800" b="1" dirty="0" smtClean="0"/>
              <a:t>1</a:t>
            </a:r>
            <a:endParaRPr lang="ko-KR" altLang="en-US" sz="2800" b="1" dirty="0"/>
          </a:p>
        </p:txBody>
      </p:sp>
      <p:sp>
        <p:nvSpPr>
          <p:cNvPr id="6" name="직사각형 5"/>
          <p:cNvSpPr/>
          <p:nvPr/>
        </p:nvSpPr>
        <p:spPr>
          <a:xfrm>
            <a:off x="7092280" y="2492896"/>
            <a:ext cx="1868480" cy="372472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51520" y="4797152"/>
            <a:ext cx="8702344" cy="732354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공인인증서가 </a:t>
            </a:r>
            <a:r>
              <a:rPr lang="ko-KR" altLang="en-US" sz="2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안나올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경우 </a:t>
            </a:r>
            <a:r>
              <a:rPr lang="ko-KR" altLang="en-US" sz="2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인터넷창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[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도구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] -&gt; [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호환성보기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]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를 체크하세요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5580112" y="2780928"/>
            <a:ext cx="1944216" cy="19855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074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62281"/>
            <a:ext cx="548640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22325" y="152718"/>
            <a:ext cx="8931539" cy="745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/>
              <a:t>기관학점인정 사이트 로그인 안될 시 조치 사항 </a:t>
            </a:r>
            <a:r>
              <a:rPr lang="en-US" altLang="ko-KR" sz="2800" b="1" dirty="0" smtClean="0"/>
              <a:t>2</a:t>
            </a:r>
            <a:endParaRPr lang="ko-KR" altLang="en-US" sz="2800" b="1" dirty="0"/>
          </a:p>
        </p:txBody>
      </p:sp>
      <p:sp>
        <p:nvSpPr>
          <p:cNvPr id="6" name="직사각형 5"/>
          <p:cNvSpPr/>
          <p:nvPr/>
        </p:nvSpPr>
        <p:spPr>
          <a:xfrm>
            <a:off x="2483768" y="5229200"/>
            <a:ext cx="3168352" cy="270597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79512" y="5720982"/>
            <a:ext cx="8702344" cy="732354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프로그램 설치가 안될 시 조치사항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도구 → 인터넷 </a:t>
            </a:r>
            <a:r>
              <a:rPr lang="ko-KR" altLang="en-US" sz="2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옵셥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클릭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1115616" y="5373216"/>
            <a:ext cx="1368152" cy="347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400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75395"/>
            <a:ext cx="456247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22325" y="152718"/>
            <a:ext cx="8931539" cy="745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/>
              <a:t>기관학점인정 사이트 로그인 안될 시 조치 사항 </a:t>
            </a:r>
            <a:r>
              <a:rPr lang="en-US" altLang="ko-KR" sz="2800" b="1" dirty="0"/>
              <a:t>2</a:t>
            </a:r>
            <a:endParaRPr lang="ko-KR" altLang="en-US" sz="2800" b="1" dirty="0"/>
          </a:p>
        </p:txBody>
      </p:sp>
      <p:sp>
        <p:nvSpPr>
          <p:cNvPr id="6" name="직사각형 5"/>
          <p:cNvSpPr/>
          <p:nvPr/>
        </p:nvSpPr>
        <p:spPr>
          <a:xfrm>
            <a:off x="539552" y="4653136"/>
            <a:ext cx="1368152" cy="300464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H="1" flipV="1">
            <a:off x="1043608" y="2877590"/>
            <a:ext cx="4536504" cy="19073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611560" y="2564904"/>
            <a:ext cx="504056" cy="1080120"/>
          </a:xfrm>
          <a:prstGeom prst="rect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1907704" y="4766446"/>
            <a:ext cx="3672408" cy="369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5508104" y="3429000"/>
            <a:ext cx="3373752" cy="2516504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개인 정보 클릭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indent="-457200">
              <a:buAutoNum type="arabicPeriod"/>
            </a:pPr>
            <a:r>
              <a:rPr lang="ko-KR" altLang="en-US" sz="20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스크롤바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가장 아래로 클릭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indent="-457200">
              <a:buAutoNum type="arabicPeriod"/>
            </a:pP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팝업 차단 사용 체크 풀기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indent="-457200">
              <a:buAutoNum type="arabicPeriod"/>
            </a:pP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확인 클릭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indent="-457200">
              <a:buAutoNum type="arabicPeriod"/>
            </a:pP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열려있는 인터넷 창을 다 닫은 후 다시 인터넷 창을 클릭하세요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6792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908720"/>
            <a:ext cx="7229475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/>
          <a:lstStyle/>
          <a:p>
            <a:r>
              <a:rPr lang="ko-KR" altLang="en-US" dirty="0" smtClean="0"/>
              <a:t>학점인정신청 절차</a:t>
            </a:r>
            <a:endParaRPr lang="ko-KR" altLang="en-US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2403014" y="5544567"/>
            <a:ext cx="4281915" cy="177437"/>
          </a:xfrm>
          <a:prstGeom prst="round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2409430" y="4614967"/>
            <a:ext cx="4204061" cy="236582"/>
          </a:xfrm>
          <a:prstGeom prst="round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6660232" y="4581128"/>
            <a:ext cx="17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우리대학과정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60232" y="5445224"/>
            <a:ext cx="171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FF0000"/>
                </a:solidFill>
              </a:rPr>
              <a:t>전적대학과정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395688" y="5750768"/>
            <a:ext cx="4281915" cy="1774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660232" y="5733256"/>
            <a:ext cx="1864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시간제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사이버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)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7750" y="932173"/>
            <a:ext cx="6210754" cy="3231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FF0000"/>
                </a:solidFill>
              </a:rPr>
              <a:t>로그인 후 화면이며 본인의 학점현황을 볼 수 있는 페이지입니다</a:t>
            </a:r>
            <a:r>
              <a:rPr lang="en-US" altLang="ko-KR" sz="1500" dirty="0" smtClean="0">
                <a:solidFill>
                  <a:srgbClr val="FF0000"/>
                </a:solidFill>
              </a:rPr>
              <a:t>.</a:t>
            </a:r>
            <a:endParaRPr lang="ko-KR" altLang="en-U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8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15" y="1591296"/>
            <a:ext cx="6429375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/>
          <a:lstStyle/>
          <a:p>
            <a:r>
              <a:rPr lang="ko-KR" altLang="en-US" dirty="0" smtClean="0"/>
              <a:t>학점인정신청 절차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00100" y="2128296"/>
            <a:ext cx="135732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79512" y="1273406"/>
            <a:ext cx="8674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본 대학  이수과목이나</a:t>
            </a:r>
            <a:r>
              <a:rPr lang="en-US" altLang="ko-KR" b="1" dirty="0" smtClean="0">
                <a:solidFill>
                  <a:srgbClr val="FF0000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사이버 교양과목으로 이수한 학점을 신청하는 페이지입니다</a:t>
            </a:r>
            <a:r>
              <a:rPr lang="en-US" altLang="ko-KR" b="1" dirty="0" smtClean="0">
                <a:solidFill>
                  <a:srgbClr val="FF0000"/>
                </a:solidFill>
              </a:rPr>
              <a:t>.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1330" y="377137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선택 체크</a:t>
            </a:r>
            <a:endParaRPr lang="en-US" altLang="ko-KR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1984272" y="3485618"/>
            <a:ext cx="311304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68918" y="5414444"/>
            <a:ext cx="311304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763635" y="5441057"/>
            <a:ext cx="642942" cy="2857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6053066" y="6514586"/>
            <a:ext cx="727156" cy="357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689391" y="6455850"/>
            <a:ext cx="311304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446790" y="3693367"/>
            <a:ext cx="2857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FF0000"/>
                </a:solidFill>
              </a:rPr>
              <a:t>v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6790" y="3878300"/>
            <a:ext cx="2857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FF0000"/>
                </a:solidFill>
              </a:rPr>
              <a:t>v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46790" y="4106198"/>
            <a:ext cx="2857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FF0000"/>
                </a:solidFill>
              </a:rPr>
              <a:t>v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8884" y="908720"/>
            <a:ext cx="7138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1. </a:t>
            </a:r>
            <a:r>
              <a:rPr lang="ko-KR" altLang="en-US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평가인정학습과목 </a:t>
            </a:r>
            <a:r>
              <a:rPr lang="en-US" altLang="ko-KR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r>
              <a:rPr lang="ko-KR" altLang="en-US" dirty="0" err="1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학점은행제를</a:t>
            </a:r>
            <a:r>
              <a:rPr lang="ko-KR" altLang="en-US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 통해 이수한 과목 </a:t>
            </a:r>
            <a:r>
              <a:rPr lang="ko-KR" altLang="en-US" dirty="0" err="1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입력시</a:t>
            </a:r>
            <a:r>
              <a:rPr lang="ko-KR" altLang="en-US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 사용</a:t>
            </a:r>
            <a:endParaRPr lang="ko-KR" altLang="en-US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2103" y="2044716"/>
            <a:ext cx="311304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12168"/>
            <a:ext cx="729615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/>
          <a:lstStyle/>
          <a:p>
            <a:r>
              <a:rPr lang="ko-KR" altLang="en-US" dirty="0" smtClean="0"/>
              <a:t>학점인정신청 절차</a:t>
            </a:r>
            <a:endParaRPr lang="ko-KR" altLang="en-US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3347863" y="4556814"/>
            <a:ext cx="1368153" cy="2684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188511" y="3140968"/>
            <a:ext cx="2964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성적표를 보고 입력</a:t>
            </a:r>
            <a:endParaRPr lang="en-US" altLang="ko-KR" sz="1600" dirty="0" smtClean="0"/>
          </a:p>
          <a:p>
            <a:r>
              <a:rPr lang="en-US" altLang="ko-KR" sz="1600" dirty="0" smtClean="0"/>
              <a:t>(</a:t>
            </a:r>
            <a:r>
              <a:rPr lang="ko-KR" altLang="en-US" sz="1600" dirty="0" smtClean="0"/>
              <a:t>과목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과목구분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학점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성적</a:t>
            </a:r>
            <a:r>
              <a:rPr lang="en-US" altLang="ko-KR" sz="1600" dirty="0" smtClean="0"/>
              <a:t>,</a:t>
            </a:r>
          </a:p>
          <a:p>
            <a:r>
              <a:rPr lang="ko-KR" altLang="en-US" sz="1600" dirty="0" smtClean="0"/>
              <a:t>이수학기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연도</a:t>
            </a:r>
            <a:r>
              <a:rPr lang="en-US" altLang="ko-KR" sz="1600" dirty="0" smtClean="0"/>
              <a:t>,</a:t>
            </a:r>
            <a:r>
              <a:rPr lang="ko-KR" altLang="en-US" sz="1600" dirty="0" err="1" smtClean="0"/>
              <a:t>전공명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6238466" y="6451594"/>
            <a:ext cx="927242" cy="2516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156183" y="5271640"/>
            <a:ext cx="667024" cy="2355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05709" y="2404432"/>
            <a:ext cx="322964" cy="304488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06114" y="2879762"/>
            <a:ext cx="322964" cy="304488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813517" y="5212744"/>
            <a:ext cx="322964" cy="304488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860203" y="6398780"/>
            <a:ext cx="322964" cy="304488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2123728" y="2852936"/>
            <a:ext cx="6049427" cy="27436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4605694" y="4556813"/>
            <a:ext cx="363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원격</a:t>
            </a:r>
            <a:r>
              <a:rPr lang="en-US" altLang="ko-KR" dirty="0" smtClean="0"/>
              <a:t>(</a:t>
            </a:r>
            <a:r>
              <a:rPr lang="ko-KR" altLang="en-US" dirty="0" smtClean="0"/>
              <a:t>대학</a:t>
            </a:r>
            <a:r>
              <a:rPr lang="en-US" altLang="ko-KR" dirty="0" smtClean="0"/>
              <a:t>),</a:t>
            </a:r>
            <a:r>
              <a:rPr lang="ko-KR" altLang="en-US" dirty="0" smtClean="0"/>
              <a:t>원격</a:t>
            </a:r>
            <a:r>
              <a:rPr lang="en-US" altLang="ko-KR" dirty="0" smtClean="0"/>
              <a:t>(</a:t>
            </a:r>
            <a:r>
              <a:rPr lang="ko-KR" altLang="en-US" dirty="0" smtClean="0"/>
              <a:t>대학교</a:t>
            </a:r>
            <a:r>
              <a:rPr lang="en-US" altLang="ko-KR" dirty="0" smtClean="0"/>
              <a:t>)</a:t>
            </a:r>
            <a:r>
              <a:rPr lang="ko-KR" altLang="en-US" dirty="0" smtClean="0"/>
              <a:t> 중 선택</a:t>
            </a:r>
            <a:endParaRPr lang="ko-KR" altLang="en-US" dirty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683568" y="2451539"/>
            <a:ext cx="667024" cy="2355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58662" y="1331476"/>
            <a:ext cx="5753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대학의 시간제등록으로 수강한 과목의 학점 인정 신청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8884" y="980728"/>
            <a:ext cx="182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2. </a:t>
            </a:r>
            <a:r>
              <a:rPr lang="ko-KR" altLang="en-US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시간제등록 </a:t>
            </a:r>
            <a:r>
              <a:rPr lang="en-US" altLang="ko-KR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:</a:t>
            </a:r>
            <a:endParaRPr lang="ko-KR" altLang="en-US" dirty="0">
              <a:solidFill>
                <a:srgbClr val="076334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37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1256"/>
            <a:ext cx="79057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/>
          <a:lstStyle/>
          <a:p>
            <a:r>
              <a:rPr lang="ko-KR" altLang="en-US" dirty="0" smtClean="0"/>
              <a:t>학점인정신청 절차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558009" y="873242"/>
            <a:ext cx="671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0070C0"/>
                </a:solidFill>
              </a:rPr>
              <a:t>출신대학의 학점을 인정 신청할 때 사용 </a:t>
            </a:r>
            <a:r>
              <a:rPr lang="en-US" altLang="ko-KR" dirty="0" smtClean="0">
                <a:solidFill>
                  <a:srgbClr val="FF0000"/>
                </a:solidFill>
              </a:rPr>
              <a:t>( 3</a:t>
            </a:r>
            <a:r>
              <a:rPr lang="ko-KR" altLang="en-US" dirty="0" smtClean="0">
                <a:solidFill>
                  <a:srgbClr val="FF0000"/>
                </a:solidFill>
              </a:rPr>
              <a:t>학년</a:t>
            </a:r>
            <a:r>
              <a:rPr lang="en-US" altLang="ko-KR" dirty="0" smtClean="0">
                <a:solidFill>
                  <a:srgbClr val="FF0000"/>
                </a:solidFill>
              </a:rPr>
              <a:t>/4</a:t>
            </a:r>
            <a:r>
              <a:rPr lang="ko-KR" altLang="en-US" dirty="0" smtClean="0">
                <a:solidFill>
                  <a:srgbClr val="FF0000"/>
                </a:solidFill>
              </a:rPr>
              <a:t>학년 학사과정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5429" y="899428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3. </a:t>
            </a:r>
            <a:r>
              <a:rPr lang="ko-KR" altLang="en-US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학점인정대학학교 </a:t>
            </a:r>
            <a:r>
              <a:rPr lang="en-US" altLang="ko-KR" dirty="0" smtClean="0">
                <a:solidFill>
                  <a:srgbClr val="076334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endParaRPr lang="ko-KR" altLang="en-US" dirty="0">
              <a:solidFill>
                <a:srgbClr val="076334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611560" y="2779987"/>
            <a:ext cx="1266471" cy="2169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321093" y="2730305"/>
            <a:ext cx="290467" cy="280426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7714397" y="5339308"/>
            <a:ext cx="666564" cy="2169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7348988" y="5307402"/>
            <a:ext cx="290467" cy="280426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6728318" y="6502387"/>
            <a:ext cx="948221" cy="2169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6427432" y="6470656"/>
            <a:ext cx="290467" cy="280426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043868" y="3230545"/>
            <a:ext cx="1412566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졸업한 </a:t>
            </a:r>
            <a:r>
              <a:rPr lang="ko-KR" altLang="en-US" sz="1100" dirty="0" err="1" smtClean="0"/>
              <a:t>대학명</a:t>
            </a:r>
            <a:r>
              <a:rPr lang="ko-KR" altLang="en-US" sz="1100" dirty="0" smtClean="0"/>
              <a:t> 표기</a:t>
            </a:r>
            <a:endParaRPr lang="ko-KR" altLang="en-US" sz="1100" dirty="0"/>
          </a:p>
        </p:txBody>
      </p:sp>
      <p:sp>
        <p:nvSpPr>
          <p:cNvPr id="44" name="TextBox 43"/>
          <p:cNvSpPr txBox="1"/>
          <p:nvPr/>
        </p:nvSpPr>
        <p:spPr>
          <a:xfrm>
            <a:off x="5043868" y="3471470"/>
            <a:ext cx="2031325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졸업한 대학 수강 과목명 표기</a:t>
            </a:r>
            <a:endParaRPr lang="ko-KR" altLang="en-US" sz="1100" dirty="0"/>
          </a:p>
        </p:txBody>
      </p:sp>
      <p:sp>
        <p:nvSpPr>
          <p:cNvPr id="45" name="TextBox 44"/>
          <p:cNvSpPr txBox="1"/>
          <p:nvPr/>
        </p:nvSpPr>
        <p:spPr>
          <a:xfrm>
            <a:off x="5043868" y="3727784"/>
            <a:ext cx="2634054" cy="26161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ko-KR" altLang="en-US" sz="1100" dirty="0" smtClean="0"/>
              <a:t>표준교육과정 </a:t>
            </a:r>
            <a:r>
              <a:rPr lang="ko-KR" altLang="en-US" sz="1100" dirty="0" err="1" smtClean="0"/>
              <a:t>전필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전선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교양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일선 표기</a:t>
            </a:r>
            <a:endParaRPr lang="ko-KR" alt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5043868" y="3965048"/>
            <a:ext cx="1569660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졸업한 대학 학점 표기</a:t>
            </a:r>
            <a:endParaRPr lang="ko-KR" altLang="en-US" sz="1100" dirty="0"/>
          </a:p>
        </p:txBody>
      </p:sp>
      <p:sp>
        <p:nvSpPr>
          <p:cNvPr id="47" name="TextBox 46"/>
          <p:cNvSpPr txBox="1"/>
          <p:nvPr/>
        </p:nvSpPr>
        <p:spPr>
          <a:xfrm>
            <a:off x="5043868" y="4600640"/>
            <a:ext cx="1710725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졸업한 대학 </a:t>
            </a:r>
            <a:r>
              <a:rPr lang="ko-KR" altLang="en-US" sz="1100" dirty="0" err="1" smtClean="0"/>
              <a:t>전공명</a:t>
            </a:r>
            <a:r>
              <a:rPr lang="ko-KR" altLang="en-US" sz="1100" dirty="0" smtClean="0"/>
              <a:t> 입력</a:t>
            </a:r>
            <a:endParaRPr lang="ko-KR" altLang="en-US" sz="1100" dirty="0"/>
          </a:p>
        </p:txBody>
      </p:sp>
      <p:sp>
        <p:nvSpPr>
          <p:cNvPr id="48" name="TextBox 47"/>
          <p:cNvSpPr txBox="1"/>
          <p:nvPr/>
        </p:nvSpPr>
        <p:spPr>
          <a:xfrm>
            <a:off x="5043867" y="4862250"/>
            <a:ext cx="2450353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졸업한 대학 구분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지역 표기함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  <p:sp>
        <p:nvSpPr>
          <p:cNvPr id="49" name="아래쪽 화살표 48"/>
          <p:cNvSpPr/>
          <p:nvPr/>
        </p:nvSpPr>
        <p:spPr>
          <a:xfrm>
            <a:off x="5088737" y="5286323"/>
            <a:ext cx="604694" cy="348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2375354" y="3010731"/>
            <a:ext cx="5979753" cy="224869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2266831" y="5595005"/>
            <a:ext cx="6088277" cy="9073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5043868" y="4171310"/>
            <a:ext cx="1851789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졸업한 대학 </a:t>
            </a:r>
            <a:r>
              <a:rPr lang="ko-KR" altLang="en-US" sz="1100" dirty="0" err="1" smtClean="0"/>
              <a:t>이수년도</a:t>
            </a:r>
            <a:r>
              <a:rPr lang="ko-KR" altLang="en-US" sz="1100" dirty="0" smtClean="0"/>
              <a:t> 표기</a:t>
            </a:r>
            <a:endParaRPr lang="ko-KR" altLang="en-US" sz="1100" dirty="0"/>
          </a:p>
        </p:txBody>
      </p:sp>
      <p:sp>
        <p:nvSpPr>
          <p:cNvPr id="53" name="TextBox 52"/>
          <p:cNvSpPr txBox="1"/>
          <p:nvPr/>
        </p:nvSpPr>
        <p:spPr>
          <a:xfrm>
            <a:off x="5043868" y="4382426"/>
            <a:ext cx="1851789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졸업한 대학 이수학기 표기</a:t>
            </a:r>
            <a:endParaRPr lang="ko-KR" altLang="en-US" sz="1100" dirty="0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639913" y="3219406"/>
            <a:ext cx="1209763" cy="2261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267824" y="3176684"/>
            <a:ext cx="34373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4636398" y="3267630"/>
            <a:ext cx="303280" cy="216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모서리가 둥근 직사각형 58"/>
          <p:cNvSpPr/>
          <p:nvPr/>
        </p:nvSpPr>
        <p:spPr>
          <a:xfrm>
            <a:off x="4644008" y="3500776"/>
            <a:ext cx="303280" cy="216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모서리가 둥근 직사각형 59"/>
          <p:cNvSpPr/>
          <p:nvPr/>
        </p:nvSpPr>
        <p:spPr>
          <a:xfrm>
            <a:off x="4687441" y="4599946"/>
            <a:ext cx="303280" cy="2162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2401208" y="6165304"/>
            <a:ext cx="266626" cy="24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FF0000"/>
                </a:solidFill>
              </a:rPr>
              <a:t>v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24696" y="5877272"/>
            <a:ext cx="266626" cy="24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 smtClean="0">
                <a:solidFill>
                  <a:srgbClr val="FF0000"/>
                </a:solidFill>
              </a:rPr>
              <a:t>v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0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07" y="2852936"/>
            <a:ext cx="348131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/>
          <a:lstStyle/>
          <a:p>
            <a:r>
              <a:rPr lang="ko-KR" altLang="en-US" dirty="0" smtClean="0"/>
              <a:t>학점인정대상학교 메뉴 설명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287524" y="1016732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학교명 클릭 대학 선택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돋보기버튼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)</a:t>
            </a: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학습과목은 반드시 출신대학 이수 과목명으로 입력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돋보기버튼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)</a:t>
            </a: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검색해서  선택 입력하되 과목명이 없는 경우만 직접 입력가능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1234401" y="6453336"/>
            <a:ext cx="212212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65326"/>
            <a:ext cx="39719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5076056" y="5836307"/>
            <a:ext cx="212212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21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/>
          <a:lstStyle/>
          <a:p>
            <a:r>
              <a:rPr lang="ko-KR" altLang="en-US" dirty="0" smtClean="0"/>
              <a:t>학점인정대상학교 메뉴 설명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395536" y="1088740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4.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희망학습구분은 표준교육과정을 참고하여 선택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전공필수</a:t>
            </a:r>
            <a:r>
              <a:rPr lang="en-US" altLang="ko-KR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전공선택</a:t>
            </a:r>
            <a:r>
              <a:rPr lang="en-US" altLang="ko-KR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교양</a:t>
            </a:r>
            <a:r>
              <a:rPr lang="en-US" altLang="ko-KR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일선 항목 선택 가능</a:t>
            </a:r>
            <a:r>
              <a:rPr lang="en-US" altLang="ko-KR" sz="2000" b="1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=&gt;</a:t>
            </a:r>
            <a:r>
              <a:rPr lang="ko-KR" altLang="en-US" sz="2000" b="1" dirty="0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</a:rPr>
              <a:t>표준교육과정에 따라 출신대학의 학습구분과 상이할 수 있음</a:t>
            </a:r>
            <a:endParaRPr lang="en-US" altLang="ko-KR" sz="2000" b="1" dirty="0" smtClean="0">
              <a:solidFill>
                <a:srgbClr val="7030A0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5.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학점은행 출신대학 이수 학점 기재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 =&gt;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표준교육과정 학점 기재하지 말 것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6. </a:t>
            </a:r>
            <a:r>
              <a:rPr lang="ko-KR" altLang="en-US" sz="2000" b="1" dirty="0" err="1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이수년도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학기는 출신대학 성적표 상 기준으로 입력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7. </a:t>
            </a:r>
            <a:r>
              <a:rPr lang="ko-KR" altLang="en-US" sz="2000" b="1" dirty="0" err="1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전공명은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출신대학의 이수한 </a:t>
            </a:r>
            <a:r>
              <a:rPr lang="ko-KR" altLang="en-US" sz="2000" b="1" dirty="0" err="1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전공명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입력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8.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학제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지역은 출신대학의 학제와 </a:t>
            </a:r>
            <a:r>
              <a:rPr lang="ko-KR" altLang="en-US" sz="2000" b="1" dirty="0" err="1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지역명을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입력</a:t>
            </a:r>
            <a:endParaRPr lang="en-US" altLang="ko-KR" sz="2000" b="1" dirty="0" smtClean="0">
              <a:solidFill>
                <a:srgbClr val="0E3218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학제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대학교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전문대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각종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대학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),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각종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전문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),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원격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대학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),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원격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전문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지역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: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서울시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부산시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대구시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인천시</a:t>
            </a:r>
            <a:r>
              <a:rPr lang="en-US" altLang="ko-KR" sz="2000" b="1" dirty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등</a:t>
            </a:r>
            <a:r>
              <a:rPr lang="en-US" altLang="ko-KR" sz="2000" b="1" dirty="0" smtClean="0">
                <a:solidFill>
                  <a:srgbClr val="0E3218"/>
                </a:solidFill>
                <a:latin typeface="HY견명조" pitchFamily="18" charset="-127"/>
                <a:ea typeface="HY견명조" pitchFamily="18" charset="-127"/>
              </a:rPr>
              <a:t>,,,,,</a:t>
            </a:r>
          </a:p>
        </p:txBody>
      </p:sp>
    </p:spTree>
    <p:extLst>
      <p:ext uri="{BB962C8B-B14F-4D97-AF65-F5344CB8AC3E}">
        <p14:creationId xmlns:p14="http://schemas.microsoft.com/office/powerpoint/2010/main" val="382277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smtClean="0"/>
              <a:t>학점인정대상학교 시간제등록 학습과목 입력방법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51520" y="1029791"/>
            <a:ext cx="87689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입력순서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성적증명서에 기재된 학습과목 순서로 입력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이수 학기 과목순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-&gt; 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-&gt; 2012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0887"/>
            <a:ext cx="1504134" cy="4392603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>
            <a:off x="2627784" y="2780928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2843808" y="2502188"/>
            <a:ext cx="4104456" cy="30150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성적증명서에 있는 과목 순서로 입력</a:t>
            </a:r>
            <a:endParaRPr lang="en-US" altLang="ko-KR" dirty="0" smtClean="0"/>
          </a:p>
          <a:p>
            <a:pPr algn="ctr"/>
            <a:endParaRPr lang="en-US" altLang="ko-KR" dirty="0"/>
          </a:p>
          <a:p>
            <a:pPr algn="ctr"/>
            <a:r>
              <a:rPr lang="ko-KR" altLang="en-US" dirty="0" smtClean="0"/>
              <a:t>예</a:t>
            </a:r>
            <a:r>
              <a:rPr lang="en-US" altLang="ko-KR" dirty="0" smtClean="0"/>
              <a:t>)    </a:t>
            </a:r>
            <a:r>
              <a:rPr lang="ko-KR" altLang="en-US" dirty="0" smtClean="0"/>
              <a:t>기독교의 이해 </a:t>
            </a:r>
            <a:r>
              <a:rPr lang="en-US" altLang="ko-KR" dirty="0" smtClean="0"/>
              <a:t>1</a:t>
            </a:r>
          </a:p>
          <a:p>
            <a:pPr algn="ctr"/>
            <a:r>
              <a:rPr lang="ko-KR" altLang="en-US" dirty="0" smtClean="0"/>
              <a:t>    리더십훈련 </a:t>
            </a:r>
            <a:r>
              <a:rPr lang="en-US" altLang="ko-KR" dirty="0" smtClean="0"/>
              <a:t>1</a:t>
            </a:r>
          </a:p>
          <a:p>
            <a:pPr algn="ctr"/>
            <a:r>
              <a:rPr lang="ko-KR" altLang="en-US" dirty="0" smtClean="0"/>
              <a:t>사회학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.</a:t>
            </a:r>
          </a:p>
          <a:p>
            <a:pPr algn="ctr"/>
            <a:r>
              <a:rPr lang="en-US" altLang="ko-KR" dirty="0" smtClean="0"/>
              <a:t>.</a:t>
            </a:r>
          </a:p>
          <a:p>
            <a:pPr algn="ctr"/>
            <a:r>
              <a:rPr lang="en-US" altLang="ko-KR" dirty="0" smtClean="0"/>
              <a:t>.</a:t>
            </a:r>
          </a:p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68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학점인정대상학교 시간제등록 학습과목 입력방법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51520" y="1029791"/>
            <a:ext cx="87689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입력순서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과목명이 같은 과목의 경우 이수한 학기 순서로 과목명에 번호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부여 </a:t>
            </a:r>
            <a:endParaRPr lang="en-US" altLang="ko-KR" sz="2000" b="1" u="sng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2000" b="1" u="sng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아라비아숫자 </a:t>
            </a:r>
            <a:r>
              <a:rPr lang="en-US" altLang="ko-KR" sz="2000" b="1" u="sng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1, 2,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학점인정대상교만 해당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 영어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/ 2011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 영어 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-&gt;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학기 영어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1 / 2011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학기 영어</a:t>
            </a:r>
            <a:r>
              <a:rPr lang="en-US" altLang="ko-KR" sz="2000" b="1" dirty="0" smtClean="0">
                <a:solidFill>
                  <a:srgbClr val="7030A0"/>
                </a:solidFill>
                <a:latin typeface="맑은 고딕" pitchFamily="50" charset="-127"/>
                <a:ea typeface="맑은 고딕" pitchFamily="50" charset="-127"/>
              </a:rPr>
              <a:t>2 </a:t>
            </a:r>
          </a:p>
          <a:p>
            <a:pPr fontAlgn="base">
              <a:lnSpc>
                <a:spcPct val="150000"/>
              </a:lnSpc>
            </a:pPr>
            <a:endParaRPr lang="en-US" altLang="ko-KR" sz="2000" b="1" u="sng" dirty="0" smtClean="0">
              <a:latin typeface="맑은 고딕" pitchFamily="50" charset="-127"/>
              <a:ea typeface="맑은 고딕" pitchFamily="50" charset="-127"/>
            </a:endParaRPr>
          </a:p>
          <a:p>
            <a:pPr marL="457200" indent="-457200" fontAlgn="base">
              <a:lnSpc>
                <a:spcPct val="150000"/>
              </a:lnSpc>
              <a:buAutoNum type="arabicPeriod" startAt="3"/>
            </a:pP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로마자 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en-US" altLang="ko-KR" sz="2000" b="1" u="sng" dirty="0" err="1" smtClean="0">
                <a:latin typeface="맑은 고딕" pitchFamily="50" charset="-127"/>
                <a:ea typeface="맑은 고딕" pitchFamily="50" charset="-127"/>
              </a:rPr>
              <a:t>Ⅰ,Ⅱ,Ⅲ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 및 기호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괄호 사용 금지</a:t>
            </a:r>
            <a:endParaRPr lang="en-US" altLang="ko-KR" sz="2000" b="1" u="sng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u="sng" dirty="0" err="1" smtClean="0">
                <a:latin typeface="맑은 고딕" pitchFamily="50" charset="-127"/>
                <a:ea typeface="맑은 고딕" pitchFamily="50" charset="-127"/>
              </a:rPr>
              <a:t>과목뒤의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 괄호는 그대로 사용 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ex-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간호연구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통계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 -&gt;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간호연구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통계</a:t>
            </a:r>
            <a:r>
              <a:rPr lang="en-US" altLang="ko-KR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457200" indent="-457200" fontAlgn="base">
              <a:lnSpc>
                <a:spcPct val="150000"/>
              </a:lnSpc>
              <a:buAutoNum type="arabicPeriod" startAt="4"/>
            </a:pPr>
            <a:r>
              <a:rPr lang="ko-KR" altLang="en-US" sz="2000" b="1" u="sng" dirty="0" err="1" smtClean="0">
                <a:latin typeface="맑은 고딕" pitchFamily="50" charset="-127"/>
                <a:ea typeface="맑은 고딕" pitchFamily="50" charset="-127"/>
              </a:rPr>
              <a:t>검색시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 로마자 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en-US" altLang="ko-KR" sz="2000" b="1" u="sng" dirty="0" err="1" smtClean="0">
                <a:latin typeface="맑은 고딕" pitchFamily="50" charset="-127"/>
                <a:ea typeface="맑은 고딕" pitchFamily="50" charset="-127"/>
              </a:rPr>
              <a:t>Ⅰ,Ⅱ,Ⅲ</a:t>
            </a:r>
            <a:r>
              <a:rPr lang="en-US" altLang="ko-KR" sz="2000" b="1" u="sng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u="sng" dirty="0" smtClean="0">
                <a:latin typeface="맑은 고딕" pitchFamily="50" charset="-127"/>
                <a:ea typeface="맑은 고딕" pitchFamily="50" charset="-127"/>
              </a:rPr>
              <a:t>가 포함됨 과목명이 나와도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아라비아숫자가  </a:t>
            </a:r>
            <a:endParaRPr lang="en-US" altLang="ko-KR" sz="2000" b="1" u="sng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20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표시된 과목명을 선택하여 입력</a:t>
            </a:r>
            <a:endParaRPr lang="en-US" altLang="ko-KR" sz="2000" b="1" u="sng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리더십훈련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-&gt;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리더십훈련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TOEIC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Ⅱ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en-US" altLang="ko-KR" sz="20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TOEIC2</a:t>
            </a:r>
          </a:p>
        </p:txBody>
      </p:sp>
    </p:spTree>
    <p:extLst>
      <p:ext uri="{BB962C8B-B14F-4D97-AF65-F5344CB8AC3E}">
        <p14:creationId xmlns:p14="http://schemas.microsoft.com/office/powerpoint/2010/main" val="16465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smtClean="0"/>
              <a:t>학점인정대상학교 시간제등록 학습과목 입력방법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51520" y="1029791"/>
            <a:ext cx="87689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입력순서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5. 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성인간호학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Ⅱ 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소화호흡기계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성인간호학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2(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소화호흡기계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6.  1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성인간호학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Ⅰ-1, 2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성인간호학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Ⅰ-2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     -&gt;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성인간호학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1-1, 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성인간호학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1-2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	</a:t>
            </a:r>
          </a:p>
          <a:p>
            <a:pPr fontAlgn="base">
              <a:lnSpc>
                <a:spcPct val="150000"/>
              </a:lnSpc>
            </a:pP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7.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과목명은 반드시 전산에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화 되어있는 과목명을 선택하여 입력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*. 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선택 과목이 </a:t>
            </a:r>
            <a:r>
              <a:rPr lang="en-US" altLang="ko-KR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에 없을 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경우만 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직접입력을 체크한 후 과목명 </a:t>
            </a:r>
            <a:r>
              <a:rPr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입력</a:t>
            </a:r>
            <a:endParaRPr lang="en-US" altLang="ko-KR" sz="2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8.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대학명도 반드시 전산에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DB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화 되어있는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대학명을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선택하여 입력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*. 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선택 </a:t>
            </a:r>
            <a:r>
              <a:rPr lang="ko-KR" altLang="en-US" sz="2000" b="1" dirty="0" err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대학명이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없을 경우</a:t>
            </a:r>
            <a:r>
              <a:rPr lang="en-US" altLang="ko-KR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평생교육진흥원에 문의하여 </a:t>
            </a:r>
            <a:r>
              <a:rPr lang="ko-KR" altLang="en-US" sz="2000" b="1" dirty="0" err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대학명을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endParaRPr lang="en-US" altLang="ko-KR" sz="2000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전산 리스트에 부여 받은 후 입력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401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smtClean="0"/>
              <a:t>학점인정대상학교 시간제등록 학습과목 입력방법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51520" y="1029791"/>
            <a:ext cx="87689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입력순서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9.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시간제 과목에 한해 성적입력이 가능하며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성적이 소수점단위까지 기재된 경우 반올림하여 입력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: 85.5 -&gt; 86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학점인정대상학교는 성적을 입력하지 않음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10.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학점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절사는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 학점인정대상학교의 학점원만 해당되며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제한학점까지 신청할 경우만 해당됨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동시에 여러 과목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절사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불가</a:t>
            </a:r>
            <a:r>
              <a:rPr lang="en-US" altLang="ko-KR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마지막 과목 한 과목에 대해서만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절사가능</a:t>
            </a:r>
            <a:endParaRPr lang="en-US" altLang="ko-KR" sz="2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264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576411"/>
            <a:ext cx="53721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724128" y="6021288"/>
            <a:ext cx="1584176" cy="396044"/>
          </a:xfrm>
          <a:prstGeom prst="rect">
            <a:avLst/>
          </a:prstGeom>
          <a:ln w="57150">
            <a:solidFill>
              <a:srgbClr val="00B0F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-99392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학점인정신청 절차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9469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학점인정신청 절차</a:t>
            </a:r>
            <a:endParaRPr lang="ko-KR" alt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809" y="1209739"/>
            <a:ext cx="5904055" cy="5459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모서리가 둥근 직사각형 6"/>
          <p:cNvSpPr/>
          <p:nvPr/>
        </p:nvSpPr>
        <p:spPr>
          <a:xfrm>
            <a:off x="2049130" y="5576818"/>
            <a:ext cx="4834429" cy="9981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899592" y="1209739"/>
            <a:ext cx="7344816" cy="69173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</a:rPr>
              <a:t>신청완료 후 </a:t>
            </a:r>
            <a:r>
              <a:rPr lang="ko-KR" altLang="en-US" b="1" u="sng" dirty="0" smtClean="0">
                <a:solidFill>
                  <a:schemeClr val="bg1"/>
                </a:solidFill>
              </a:rPr>
              <a:t>출력물과 제출서류 및 수수료</a:t>
            </a:r>
            <a:r>
              <a:rPr lang="ko-KR" altLang="en-US" b="1" dirty="0" smtClean="0">
                <a:solidFill>
                  <a:schemeClr val="bg1"/>
                </a:solidFill>
              </a:rPr>
              <a:t>를 사무실에 제출하여야 함</a:t>
            </a:r>
            <a:r>
              <a:rPr lang="en-US" altLang="ko-KR" b="1" dirty="0" smtClean="0">
                <a:solidFill>
                  <a:schemeClr val="bg1"/>
                </a:solidFill>
              </a:rPr>
              <a:t>.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03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학습자등록 및 학점인정 신청구비서류 </a:t>
            </a:r>
            <a:r>
              <a:rPr lang="en-US" altLang="ko-KR" sz="2800" dirty="0" smtClean="0"/>
              <a:t>1</a:t>
            </a:r>
            <a:endParaRPr lang="ko-KR" altLang="en-US" sz="28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496754"/>
              </p:ext>
            </p:extLst>
          </p:nvPr>
        </p:nvGraphicFramePr>
        <p:xfrm>
          <a:off x="431540" y="1437092"/>
          <a:ext cx="8352926" cy="47642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17563"/>
                <a:gridCol w="4965209"/>
                <a:gridCol w="1270154"/>
              </a:tblGrid>
              <a:tr h="5841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신청유형</a:t>
                      </a:r>
                      <a:endParaRPr lang="ko-KR" altLang="en-US" sz="1500" kern="0" spc="0" dirty="0"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증빙서류</a:t>
                      </a:r>
                      <a:endParaRPr lang="ko-KR" altLang="en-US" sz="1500" kern="0" spc="0" dirty="0"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신청서</a:t>
                      </a:r>
                      <a:endParaRPr lang="ko-KR" altLang="en-US" sz="1500" kern="0" spc="0" dirty="0"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318787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학습자등록신청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최초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회만 신청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fontAlgn="base" latinLnBrk="0"/>
                      <a:endParaRPr lang="en-US" altLang="ko-KR" sz="1500" kern="12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최종학력증명서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12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fontAlgn="base" latinLnBrk="0"/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고등학교 졸업생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졸업증명서 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또는 검정고시 합격증명서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12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fontAlgn="base" latinLnBrk="0"/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대학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교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졸업생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졸업증명서</a:t>
                      </a:r>
                    </a:p>
                    <a:p>
                      <a:pPr fontAlgn="base" latinLnBrk="0"/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대학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교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제적생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제적증명서</a:t>
                      </a:r>
                    </a:p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*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이상 대학 졸업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제적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자가 추가로 학점인정 받고자 할 경우 졸업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제적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증명서 추가 제출</a:t>
                      </a:r>
                      <a:endParaRPr lang="en-US" altLang="ko-KR" sz="1500" kern="12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fontAlgn="base" latinLnBrk="0"/>
                      <a:endParaRPr lang="ko-KR" altLang="en-US" sz="1500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학습자등록신청서출력제출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일괄신청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53567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500" kern="12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주민등록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 또는 행정정보공동이용 사전동의서 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</a:t>
                      </a:r>
                    </a:p>
                    <a:p>
                      <a:pPr fontAlgn="base" latinLnBrk="0"/>
                      <a:endParaRPr lang="ko-KR" altLang="en-US" sz="1500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</a:tr>
              <a:tr h="159388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 및 보건자격취득확인서 원본</a:t>
                      </a:r>
                    </a:p>
                    <a:p>
                      <a:pPr fontAlgn="base" latinLnBrk="0"/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보건복지부 면허 증명서 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</a:t>
                      </a:r>
                      <a:r>
                        <a:rPr lang="en-US" altLang="ko-KR" sz="1500" u="sng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  <a:hlinkClick r:id="rId2"/>
                        </a:rPr>
                        <a:t>http://lic.mohw.go.kr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120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fontAlgn="base" latinLnBrk="0"/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※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간호학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500" kern="1200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치위생학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전공의 경우 면허증원본을 보낼 수 없으므로 면허증명서를 대체하여 발송하면 됨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보건복지부 홈페이지에서 신청가능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1200" dirty="0" smtClean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11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학습자등록 및 학점인정 신청구비서류 </a:t>
            </a:r>
            <a:r>
              <a:rPr lang="en-US" altLang="ko-KR" sz="2800" dirty="0" smtClean="0"/>
              <a:t>2</a:t>
            </a:r>
            <a:endParaRPr lang="ko-KR" altLang="en-US" sz="2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325393"/>
              </p:ext>
            </p:extLst>
          </p:nvPr>
        </p:nvGraphicFramePr>
        <p:xfrm>
          <a:off x="323528" y="1484784"/>
          <a:ext cx="8445386" cy="45365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1974"/>
                <a:gridCol w="1902813"/>
                <a:gridCol w="4030645"/>
                <a:gridCol w="1369954"/>
              </a:tblGrid>
              <a:tr h="6279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신청유형</a:t>
                      </a:r>
                      <a:endParaRPr lang="ko-KR" altLang="en-US" sz="1500" kern="0" spc="0" dirty="0"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증빙서류</a:t>
                      </a:r>
                      <a:endParaRPr lang="ko-KR" altLang="en-US" sz="1500" kern="0" spc="0" dirty="0"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신청서</a:t>
                      </a:r>
                      <a:endParaRPr lang="ko-KR" altLang="en-US" sz="1500" kern="0" spc="0" dirty="0"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96431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학점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인정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0" spc="0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매분기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가능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평가인정학습과목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0" spc="0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본대학</a:t>
                      </a: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이수학점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증빙서류 없음</a:t>
                      </a:r>
                      <a:endParaRPr lang="ko-KR" altLang="en-US" sz="1500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학점인정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신청서 및 별지 서식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반드시 출력 제출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23055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학점인정대상학교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출신대학학점</a:t>
                      </a:r>
                      <a:endParaRPr lang="en-US" altLang="ko-KR" sz="1500" kern="0" spc="0" dirty="0" smtClean="0"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인정신청 시</a:t>
                      </a:r>
                      <a:r>
                        <a:rPr lang="en-US" altLang="ko-KR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성적증명서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</a:tr>
              <a:tr h="171364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시간제등록</a:t>
                      </a:r>
                      <a:endParaRPr lang="en-US" altLang="ko-KR" sz="1500" kern="0" spc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성적증명서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fontAlgn="base" latinLnBrk="0"/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원격평생교육훈련기관은       평가인정학습과목에 해당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한국사이버평생교육원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500" kern="1200" dirty="0" err="1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에듀웰</a:t>
                      </a:r>
                      <a:r>
                        <a:rPr lang="ko-KR" altLang="en-US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등</a:t>
                      </a:r>
                      <a:r>
                        <a:rPr lang="en-US" altLang="ko-KR" sz="1500" kern="1200" dirty="0" smtClean="0"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500" kern="1200" dirty="0">
                        <a:solidFill>
                          <a:schemeClr val="dk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55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제출서류 순서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539552" y="1124744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/>
              <a:t>학습자등록신청서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일괄등록 신청으로 사무실에서 확인</a:t>
            </a:r>
            <a:r>
              <a:rPr lang="en-US" altLang="ko-KR" sz="2000" b="1" dirty="0" smtClean="0"/>
              <a:t>)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sz="2000" b="1" dirty="0" err="1" smtClean="0"/>
              <a:t>주민등록등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초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본 </a:t>
            </a:r>
            <a:r>
              <a:rPr lang="en-US" altLang="ko-KR" sz="2000" b="1" dirty="0" smtClean="0"/>
              <a:t>-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개명자는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초본제출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/>
              <a:t>최종학력증명서 </a:t>
            </a:r>
            <a:r>
              <a:rPr lang="en-US" altLang="ko-KR" sz="2000" b="1" dirty="0" smtClean="0"/>
              <a:t>-</a:t>
            </a:r>
            <a:r>
              <a:rPr lang="ko-KR" altLang="en-US" sz="2000" b="1" dirty="0" smtClean="0"/>
              <a:t>예</a:t>
            </a:r>
            <a:r>
              <a:rPr lang="en-US" altLang="ko-KR" sz="2000" b="1" dirty="0" smtClean="0"/>
              <a:t>) </a:t>
            </a:r>
            <a:r>
              <a:rPr lang="ko-KR" altLang="en-US" sz="2000" b="1" dirty="0" smtClean="0"/>
              <a:t>고교졸업증명서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대학졸업증명서</a:t>
            </a:r>
            <a:r>
              <a:rPr lang="en-US" altLang="ko-KR" sz="2000" b="1" dirty="0" smtClean="0"/>
              <a:t> 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rgbClr val="FF0000"/>
                </a:solidFill>
              </a:rPr>
              <a:t>면허증확인증명서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간호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치위생학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해당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/>
              <a:t>학점인정신청서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및 </a:t>
            </a:r>
            <a:r>
              <a:rPr lang="ko-KR" altLang="en-US" sz="2000" b="1" dirty="0" err="1" smtClean="0"/>
              <a:t>학별지서류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출력물</a:t>
            </a:r>
            <a:r>
              <a:rPr lang="en-US" altLang="ko-KR" sz="2000" b="1" dirty="0" smtClean="0"/>
              <a:t>)</a:t>
            </a: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ko-KR" altLang="en-US" sz="2000" b="1" dirty="0" smtClean="0"/>
              <a:t>별지 증빙서류</a:t>
            </a:r>
            <a:r>
              <a:rPr lang="en-US" altLang="ko-KR" sz="2000" b="1" dirty="0" smtClean="0"/>
              <a:t>-</a:t>
            </a:r>
            <a:r>
              <a:rPr lang="ko-KR" altLang="en-US" sz="2000" b="1" dirty="0" smtClean="0"/>
              <a:t>예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대학졸업증명서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시간제등록성적표 등</a:t>
            </a:r>
            <a:endParaRPr lang="en-US" altLang="ko-KR" sz="2000" b="1" dirty="0" smtClean="0"/>
          </a:p>
          <a:p>
            <a:pPr fontAlgn="base">
              <a:lnSpc>
                <a:spcPct val="150000"/>
              </a:lnSpc>
            </a:pPr>
            <a:endParaRPr lang="en-US" altLang="ko-KR" sz="9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/>
              <a:t>=&gt;2</a:t>
            </a:r>
            <a:r>
              <a:rPr lang="ko-KR" altLang="en-US" sz="2000" b="1" dirty="0" smtClean="0"/>
              <a:t>곳 이상의 </a:t>
            </a:r>
            <a:r>
              <a:rPr lang="ko-KR" altLang="en-US" sz="2000" b="1" dirty="0" err="1" smtClean="0"/>
              <a:t>전적대학</a:t>
            </a:r>
            <a:r>
              <a:rPr lang="ko-KR" altLang="en-US" sz="2000" b="1" dirty="0" smtClean="0"/>
              <a:t> 학점을 신청하는 경우 해당 대학의 모든 최종학력증명서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제적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졸업증명서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와 성적증명서를 각각 제출해야 함</a:t>
            </a:r>
            <a:r>
              <a:rPr lang="en-US" altLang="ko-KR" sz="2000" b="1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</a:rPr>
              <a:t>-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서류는 반드시 최근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개월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(90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일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이내  발급 서류만 제출 할 것</a:t>
            </a:r>
            <a:endParaRPr lang="en-US" altLang="ko-KR" sz="2000" b="1" dirty="0" smtClean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31540" y="5589240"/>
            <a:ext cx="8100900" cy="1088740"/>
          </a:xfrm>
          <a:prstGeom prst="rect">
            <a:avLst/>
          </a:prstGeom>
          <a:ln>
            <a:headEnd type="oval"/>
            <a:tailEnd type="oval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학습자등록 수수료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4,000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 학점인정신청 수수료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: 1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학점당 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1,000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451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학점인정대상학교 </a:t>
            </a:r>
            <a:r>
              <a:rPr lang="ko-KR" altLang="en-US" sz="2800" dirty="0" err="1" smtClean="0"/>
              <a:t>학점인정신청시</a:t>
            </a:r>
            <a:r>
              <a:rPr lang="ko-KR" altLang="en-US" sz="2800" dirty="0" smtClean="0"/>
              <a:t> 유의사항</a:t>
            </a:r>
            <a:endParaRPr lang="ko-KR" altLang="en-US" sz="2800" dirty="0"/>
          </a:p>
        </p:txBody>
      </p:sp>
      <p:sp>
        <p:nvSpPr>
          <p:cNvPr id="7" name="직사각형 6"/>
          <p:cNvSpPr/>
          <p:nvPr/>
        </p:nvSpPr>
        <p:spPr>
          <a:xfrm>
            <a:off x="379206" y="1048961"/>
            <a:ext cx="82809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/>
              <a:t>1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교양 부족의 경우 교직과목 중 인정 가능한 과목을 최대한 교양으로 신청한다</a:t>
            </a:r>
            <a:r>
              <a:rPr lang="en-US" altLang="ko-KR" b="1" dirty="0" smtClean="0"/>
              <a:t>. 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135328"/>
              </p:ext>
            </p:extLst>
          </p:nvPr>
        </p:nvGraphicFramePr>
        <p:xfrm>
          <a:off x="107504" y="2204864"/>
          <a:ext cx="8640960" cy="388843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320480"/>
                <a:gridCol w="4320480"/>
              </a:tblGrid>
              <a:tr h="7622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교양</a:t>
                      </a:r>
                      <a:r>
                        <a:rPr lang="en-US" altLang="ko-KR" sz="18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baseline="0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인정과목</a:t>
                      </a:r>
                      <a:endParaRPr lang="ko-KR" altLang="en-US" sz="1800" b="1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일반선택 인정과목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1262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교육학개론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실기교육방법론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교육사</a:t>
                      </a:r>
                      <a:endParaRPr lang="en-US" altLang="ko-KR" sz="1800" b="1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800" b="1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교육심리학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교육사회학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교육철학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ctr" latinLnBrk="1"/>
                      <a:endParaRPr lang="en-US" altLang="ko-KR" sz="1800" b="1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교육과정의 이해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교육행정 및 경영</a:t>
                      </a:r>
                      <a:r>
                        <a:rPr lang="en-US" altLang="ko-KR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algn="ctr" latinLnBrk="1"/>
                      <a:endParaRPr lang="en-US" altLang="ko-KR" sz="1800" b="1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교육과정 및 평가 등</a:t>
                      </a:r>
                      <a:endParaRPr lang="en-US" altLang="ko-KR" sz="1800" b="1" dirty="0" smtClean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+mn-ea"/>
                          <a:ea typeface="+mn-ea"/>
                        </a:rPr>
                        <a:t>각과지도법</a:t>
                      </a:r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교육실습</a:t>
                      </a:r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교육방법</a:t>
                      </a:r>
                      <a:endParaRPr lang="en-US" altLang="ko-KR" sz="1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endParaRPr lang="en-US" altLang="ko-KR" sz="1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교과교육론</a:t>
                      </a:r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학교와 지역사회</a:t>
                      </a:r>
                      <a:r>
                        <a:rPr lang="en-US" altLang="ko-KR" sz="1800" dirty="0" smtClean="0"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algn="ctr" latinLnBrk="1"/>
                      <a:endParaRPr lang="en-US" altLang="ko-KR" sz="18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교과교재연구 및 </a:t>
                      </a:r>
                      <a:r>
                        <a:rPr lang="ko-KR" altLang="en-US" sz="1800" dirty="0" err="1" smtClean="0">
                          <a:latin typeface="+mn-ea"/>
                          <a:ea typeface="+mn-ea"/>
                        </a:rPr>
                        <a:t>지도법</a:t>
                      </a:r>
                      <a:r>
                        <a:rPr lang="ko-KR" altLang="en-US" sz="1800" dirty="0" smtClean="0">
                          <a:latin typeface="+mn-ea"/>
                          <a:ea typeface="+mn-ea"/>
                        </a:rPr>
                        <a:t> 등</a:t>
                      </a:r>
                      <a:endParaRPr lang="ko-KR" altLang="en-US" sz="1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1719773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7030A0"/>
                </a:solidFill>
              </a:rPr>
              <a:t>교직과목 중 교양으로 인정 받을 수 있는 과목</a:t>
            </a:r>
            <a:endParaRPr lang="ko-KR" alt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06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-99392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전공 교양 호환과목 검색 방법</a:t>
            </a:r>
            <a:endParaRPr lang="ko-KR" altLang="en-US" sz="2800" dirty="0"/>
          </a:p>
        </p:txBody>
      </p:sp>
      <p:sp>
        <p:nvSpPr>
          <p:cNvPr id="7" name="직사각형 6"/>
          <p:cNvSpPr/>
          <p:nvPr/>
        </p:nvSpPr>
        <p:spPr>
          <a:xfrm>
            <a:off x="260598" y="6237312"/>
            <a:ext cx="828092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b="1" dirty="0" smtClean="0"/>
              <a:t>과목명을 클릭해서 과목이 나오면 교양으로 인정 가능 함</a:t>
            </a:r>
            <a:endParaRPr lang="en-US" altLang="ko-KR" b="1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208912" cy="505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모서리가 둥근 직사각형 7"/>
          <p:cNvSpPr/>
          <p:nvPr/>
        </p:nvSpPr>
        <p:spPr>
          <a:xfrm>
            <a:off x="3851920" y="980728"/>
            <a:ext cx="86409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179512" y="4077072"/>
            <a:ext cx="1656184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2051720" y="4653136"/>
            <a:ext cx="604867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1979712" y="5085184"/>
            <a:ext cx="6336704" cy="9361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849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학점인정대상학교 학점인정신청 시 유의사항</a:t>
            </a:r>
            <a:endParaRPr lang="ko-KR" altLang="en-US" sz="2800" dirty="0"/>
          </a:p>
        </p:txBody>
      </p:sp>
      <p:sp>
        <p:nvSpPr>
          <p:cNvPr id="8" name="직사각형 7"/>
          <p:cNvSpPr/>
          <p:nvPr/>
        </p:nvSpPr>
        <p:spPr>
          <a:xfrm>
            <a:off x="359532" y="1707773"/>
            <a:ext cx="82376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2.</a:t>
            </a:r>
            <a:r>
              <a:rPr lang="ko-KR" altLang="en-US" b="1" dirty="0" smtClean="0"/>
              <a:t> </a:t>
            </a:r>
            <a:r>
              <a:rPr lang="ko-KR" altLang="en-US" b="1" dirty="0"/>
              <a:t>동일대학 성적표 상 동일 과목이 있을 경우에는 </a:t>
            </a:r>
            <a:r>
              <a:rPr lang="en-US" altLang="ko-KR" b="1" dirty="0"/>
              <a:t>1,2</a:t>
            </a:r>
            <a:r>
              <a:rPr lang="ko-KR" altLang="en-US" b="1" dirty="0"/>
              <a:t>로 구분하여  </a:t>
            </a:r>
            <a:r>
              <a:rPr lang="ko-KR" altLang="en-US" b="1" dirty="0" err="1" smtClean="0"/>
              <a:t>학점인정신</a:t>
            </a:r>
            <a:r>
              <a:rPr lang="ko-KR" altLang="en-US" b="1" dirty="0" smtClean="0"/>
              <a:t>      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</a:t>
            </a:r>
            <a:r>
              <a:rPr lang="ko-KR" altLang="en-US" b="1" dirty="0" smtClean="0"/>
              <a:t>청한다</a:t>
            </a:r>
            <a:r>
              <a:rPr lang="en-US" altLang="ko-KR" b="1" dirty="0"/>
              <a:t>.(</a:t>
            </a:r>
            <a:r>
              <a:rPr lang="ko-KR" altLang="en-US" b="1" dirty="0"/>
              <a:t>복수대학의 경우 동일과목은 </a:t>
            </a:r>
            <a:r>
              <a:rPr lang="en-US" altLang="ko-KR" b="1" dirty="0"/>
              <a:t>1</a:t>
            </a:r>
            <a:r>
              <a:rPr lang="ko-KR" altLang="en-US" b="1" dirty="0"/>
              <a:t>과목만 학점인정가능</a:t>
            </a:r>
            <a:r>
              <a:rPr lang="en-US" altLang="ko-KR" b="1" dirty="0"/>
              <a:t>)</a:t>
            </a:r>
            <a:br>
              <a:rPr lang="en-US" altLang="ko-KR" b="1" dirty="0"/>
            </a:br>
            <a:r>
              <a:rPr lang="ko-KR" altLang="en-US" b="1" dirty="0"/>
              <a:t>예</a:t>
            </a:r>
            <a:r>
              <a:rPr lang="en-US" altLang="ko-KR" b="1" dirty="0"/>
              <a:t>) </a:t>
            </a:r>
            <a:r>
              <a:rPr lang="en-US" altLang="ko-KR" b="1" dirty="0">
                <a:solidFill>
                  <a:srgbClr val="0070C0"/>
                </a:solidFill>
              </a:rPr>
              <a:t>2</a:t>
            </a:r>
            <a:r>
              <a:rPr lang="ko-KR" altLang="en-US" b="1" dirty="0">
                <a:solidFill>
                  <a:srgbClr val="0070C0"/>
                </a:solidFill>
              </a:rPr>
              <a:t>학년 </a:t>
            </a:r>
            <a:r>
              <a:rPr lang="en-US" altLang="ko-KR" b="1" dirty="0">
                <a:solidFill>
                  <a:srgbClr val="0070C0"/>
                </a:solidFill>
              </a:rPr>
              <a:t>1</a:t>
            </a:r>
            <a:r>
              <a:rPr lang="ko-KR" altLang="en-US" b="1" dirty="0">
                <a:solidFill>
                  <a:srgbClr val="0070C0"/>
                </a:solidFill>
              </a:rPr>
              <a:t>학기 영어</a:t>
            </a:r>
            <a:r>
              <a:rPr lang="en-US" altLang="ko-KR" b="1" dirty="0">
                <a:solidFill>
                  <a:srgbClr val="0070C0"/>
                </a:solidFill>
              </a:rPr>
              <a:t>I  2</a:t>
            </a:r>
            <a:r>
              <a:rPr lang="ko-KR" altLang="en-US" b="1" dirty="0">
                <a:solidFill>
                  <a:srgbClr val="0070C0"/>
                </a:solidFill>
              </a:rPr>
              <a:t>학년</a:t>
            </a:r>
            <a:r>
              <a:rPr lang="en-US" altLang="ko-KR" b="1" dirty="0">
                <a:solidFill>
                  <a:srgbClr val="0070C0"/>
                </a:solidFill>
              </a:rPr>
              <a:t>2</a:t>
            </a:r>
            <a:r>
              <a:rPr lang="ko-KR" altLang="en-US" b="1" dirty="0">
                <a:solidFill>
                  <a:srgbClr val="0070C0"/>
                </a:solidFill>
              </a:rPr>
              <a:t>학기 영어</a:t>
            </a:r>
            <a:r>
              <a:rPr lang="en-US" altLang="ko-KR" b="1" dirty="0">
                <a:solidFill>
                  <a:srgbClr val="0070C0"/>
                </a:solidFill>
              </a:rPr>
              <a:t>II </a:t>
            </a:r>
            <a:br>
              <a:rPr lang="en-US" altLang="ko-KR" b="1" dirty="0">
                <a:solidFill>
                  <a:srgbClr val="0070C0"/>
                </a:solidFill>
              </a:rPr>
            </a:br>
            <a:r>
              <a:rPr lang="en-US" altLang="ko-KR" b="1" dirty="0"/>
              <a:t>   </a:t>
            </a:r>
            <a:r>
              <a:rPr lang="en-US" altLang="ko-KR" b="1" dirty="0" smtClean="0"/>
              <a:t>  </a:t>
            </a:r>
            <a:r>
              <a:rPr lang="ko-KR" altLang="en-US" b="1" dirty="0"/>
              <a:t>실제 신청 시 영어</a:t>
            </a:r>
            <a:r>
              <a:rPr lang="en-US" altLang="ko-KR" b="1" dirty="0"/>
              <a:t>1, </a:t>
            </a:r>
            <a:r>
              <a:rPr lang="ko-KR" altLang="en-US" b="1" dirty="0"/>
              <a:t>영어</a:t>
            </a:r>
            <a:r>
              <a:rPr lang="en-US" altLang="ko-KR" b="1" dirty="0"/>
              <a:t>2</a:t>
            </a:r>
            <a:r>
              <a:rPr lang="ko-KR" altLang="en-US" b="1" dirty="0"/>
              <a:t>로 신청</a:t>
            </a:r>
            <a:r>
              <a:rPr lang="en-US" altLang="ko-KR" b="1" dirty="0"/>
              <a:t>(</a:t>
            </a:r>
            <a:r>
              <a:rPr lang="ko-KR" altLang="en-US" b="1" dirty="0"/>
              <a:t>이수시기가 빠른 과목순</a:t>
            </a:r>
            <a:r>
              <a:rPr lang="en-US" altLang="ko-KR" b="1" dirty="0"/>
              <a:t>)</a:t>
            </a:r>
            <a:br>
              <a:rPr lang="en-US" altLang="ko-KR" b="1" dirty="0"/>
            </a:br>
            <a:r>
              <a:rPr lang="en-US" altLang="ko-KR" b="1" dirty="0"/>
              <a:t> 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단</a:t>
            </a:r>
            <a:r>
              <a:rPr lang="en-US" altLang="ko-KR" b="1" dirty="0"/>
              <a:t>, </a:t>
            </a:r>
            <a:r>
              <a:rPr lang="ko-KR" altLang="en-US" b="1" dirty="0"/>
              <a:t>대학의 복수일 경우 </a:t>
            </a:r>
            <a:r>
              <a:rPr lang="en-US" altLang="ko-KR" b="1" dirty="0"/>
              <a:t>(1</a:t>
            </a:r>
            <a:r>
              <a:rPr lang="ko-KR" altLang="en-US" b="1" dirty="0" smtClean="0"/>
              <a:t>개 대 학 졸업</a:t>
            </a:r>
            <a:r>
              <a:rPr lang="en-US" altLang="ko-KR" b="1" dirty="0"/>
              <a:t>, 1</a:t>
            </a:r>
            <a:r>
              <a:rPr lang="ko-KR" altLang="en-US" b="1" dirty="0" smtClean="0"/>
              <a:t>개 대학  제적</a:t>
            </a:r>
            <a:r>
              <a:rPr lang="en-US" altLang="ko-KR" b="1" dirty="0"/>
              <a:t>) </a:t>
            </a:r>
            <a:r>
              <a:rPr lang="ko-KR" altLang="en-US" b="1" dirty="0"/>
              <a:t>동일 과목으로 </a:t>
            </a:r>
            <a:r>
              <a:rPr lang="en-US" altLang="ko-KR" b="1" dirty="0"/>
              <a:t>1</a:t>
            </a:r>
            <a:r>
              <a:rPr lang="ko-KR" altLang="en-US" b="1" dirty="0"/>
              <a:t>개 </a:t>
            </a:r>
            <a:r>
              <a:rPr lang="ko-KR" altLang="en-US" b="1" dirty="0" smtClean="0"/>
              <a:t>  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      </a:t>
            </a:r>
            <a:r>
              <a:rPr lang="ko-KR" altLang="en-US" b="1" dirty="0" smtClean="0"/>
              <a:t>과목만 </a:t>
            </a:r>
            <a:r>
              <a:rPr lang="ko-KR" altLang="en-US" b="1" dirty="0"/>
              <a:t>인정 가능함</a:t>
            </a:r>
            <a:r>
              <a:rPr lang="en-US" altLang="ko-KR" b="1" dirty="0"/>
              <a:t>.</a:t>
            </a:r>
            <a:endParaRPr lang="en-US" altLang="ko-KR" b="1" dirty="0">
              <a:solidFill>
                <a:srgbClr val="00206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79206" y="4358113"/>
            <a:ext cx="828092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/>
              <a:t>3. </a:t>
            </a:r>
            <a:r>
              <a:rPr lang="ko-KR" altLang="en-US" b="1" dirty="0"/>
              <a:t>학점인정대상학교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출신대학학점인정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  </a:t>
            </a:r>
            <a:r>
              <a:rPr lang="ko-KR" altLang="en-US" b="1" dirty="0"/>
              <a:t>학점 신청 시 과목명 입력은 </a:t>
            </a:r>
            <a:r>
              <a:rPr lang="ko-KR" altLang="en-US" b="1" dirty="0" smtClean="0"/>
              <a:t>출신대학 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성적표 </a:t>
            </a:r>
            <a:r>
              <a:rPr lang="ko-KR" altLang="en-US" b="1" dirty="0"/>
              <a:t>상 과목명으로 입력하며</a:t>
            </a:r>
            <a:r>
              <a:rPr lang="en-US" altLang="ko-KR" b="1" dirty="0"/>
              <a:t>, </a:t>
            </a:r>
            <a:r>
              <a:rPr lang="ko-KR" altLang="en-US" b="1" dirty="0"/>
              <a:t>학점 또한 출신대학  성적표상 학점으로 </a:t>
            </a:r>
            <a:r>
              <a:rPr lang="ko-KR" altLang="en-US" b="1" dirty="0" smtClean="0"/>
              <a:t>기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재한다</a:t>
            </a:r>
            <a:r>
              <a:rPr lang="en-US" altLang="ko-KR" b="1" dirty="0"/>
              <a:t>.(</a:t>
            </a:r>
            <a:r>
              <a:rPr lang="ko-KR" altLang="en-US" b="1" dirty="0"/>
              <a:t>표준교육과정 상 과목명</a:t>
            </a:r>
            <a:r>
              <a:rPr lang="en-US" altLang="ko-KR" b="1" dirty="0"/>
              <a:t>, </a:t>
            </a:r>
            <a:r>
              <a:rPr lang="ko-KR" altLang="en-US" b="1" dirty="0"/>
              <a:t>학점으로 입력하지 않도록 함</a:t>
            </a:r>
            <a:r>
              <a:rPr lang="en-US" altLang="ko-KR" b="1" dirty="0" smtClean="0"/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b="1" dirty="0" smtClean="0"/>
              <a:t>    교육과정구분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전필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전선</a:t>
            </a:r>
            <a:r>
              <a:rPr lang="en-US" altLang="ko-KR" b="1" dirty="0" smtClean="0"/>
              <a:t>)</a:t>
            </a:r>
            <a:r>
              <a:rPr lang="ko-KR" altLang="en-US" b="1" dirty="0" smtClean="0"/>
              <a:t>은 출신대학의 </a:t>
            </a:r>
            <a:r>
              <a:rPr lang="ko-KR" altLang="en-US" b="1" dirty="0" err="1" smtClean="0"/>
              <a:t>구분명이</a:t>
            </a:r>
            <a:r>
              <a:rPr lang="ko-KR" altLang="en-US" b="1" dirty="0" smtClean="0"/>
              <a:t> 아닌 표준교육과정 상 교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 </a:t>
            </a:r>
            <a:r>
              <a:rPr lang="ko-KR" altLang="en-US" b="1" dirty="0" err="1" smtClean="0"/>
              <a:t>육구분으로</a:t>
            </a:r>
            <a:r>
              <a:rPr lang="ko-KR" altLang="en-US" b="1" dirty="0" smtClean="0"/>
              <a:t> 신청하여야 함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189201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학점인정대상학교 학점인정신청 시 유의사항</a:t>
            </a:r>
            <a:endParaRPr lang="ko-KR" altLang="en-US" sz="2800" dirty="0"/>
          </a:p>
        </p:txBody>
      </p:sp>
      <p:sp>
        <p:nvSpPr>
          <p:cNvPr id="6" name="직사각형 5"/>
          <p:cNvSpPr/>
          <p:nvPr/>
        </p:nvSpPr>
        <p:spPr>
          <a:xfrm>
            <a:off x="431540" y="2420888"/>
            <a:ext cx="8280920" cy="869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/>
              <a:t>5. </a:t>
            </a:r>
            <a:r>
              <a:rPr lang="ko-KR" altLang="en-US" b="1" dirty="0">
                <a:solidFill>
                  <a:srgbClr val="FF0000"/>
                </a:solidFill>
              </a:rPr>
              <a:t>출신대학 신청 과목이 본 기관 커리큘럼상 이수과목과 중복되지 않도록 </a:t>
            </a:r>
            <a:r>
              <a:rPr lang="ko-KR" altLang="en-US" b="1" dirty="0" smtClean="0">
                <a:solidFill>
                  <a:srgbClr val="FF0000"/>
                </a:solidFill>
              </a:rPr>
              <a:t>신청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  </a:t>
            </a:r>
            <a:r>
              <a:rPr lang="ko-KR" altLang="en-US" b="1" dirty="0" smtClean="0">
                <a:solidFill>
                  <a:srgbClr val="FF0000"/>
                </a:solidFill>
              </a:rPr>
              <a:t>한다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추후 중복 과목 될 가능성 있음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31590" y="3425225"/>
            <a:ext cx="823766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6. </a:t>
            </a:r>
            <a:r>
              <a:rPr lang="ko-KR" altLang="en-US" b="1" dirty="0" smtClean="0"/>
              <a:t>학점인정신청 </a:t>
            </a:r>
            <a:r>
              <a:rPr lang="ko-KR" altLang="en-US" b="1" dirty="0"/>
              <a:t>결과는 </a:t>
            </a:r>
            <a:r>
              <a:rPr lang="en-US" altLang="ko-KR" b="1" dirty="0"/>
              <a:t>1~2</a:t>
            </a:r>
            <a:r>
              <a:rPr lang="ko-KR" altLang="en-US" b="1" dirty="0"/>
              <a:t>개월</a:t>
            </a:r>
            <a:r>
              <a:rPr lang="en-US" altLang="ko-KR" b="1" dirty="0"/>
              <a:t>(</a:t>
            </a:r>
            <a:r>
              <a:rPr lang="ko-KR" altLang="en-US" b="1" dirty="0"/>
              <a:t>선착 등록 순</a:t>
            </a:r>
            <a:r>
              <a:rPr lang="en-US" altLang="ko-KR" b="1" dirty="0"/>
              <a:t>)</a:t>
            </a:r>
            <a:r>
              <a:rPr lang="ko-KR" altLang="en-US" b="1" dirty="0"/>
              <a:t>으로 진행되므로 추후 본인의 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학점인정신청 </a:t>
            </a:r>
            <a:r>
              <a:rPr lang="ko-KR" altLang="en-US" b="1" dirty="0"/>
              <a:t>결과를 평생교육진흥원 학점은행 홈페이지에서 반드시 </a:t>
            </a:r>
            <a:r>
              <a:rPr lang="ko-KR" altLang="en-US" b="1" dirty="0" smtClean="0"/>
              <a:t>확인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 </a:t>
            </a:r>
            <a:r>
              <a:rPr lang="ko-KR" altLang="en-US" b="1" dirty="0" smtClean="0"/>
              <a:t>한다</a:t>
            </a:r>
            <a:endParaRPr lang="en-US" altLang="ko-KR" b="1" dirty="0"/>
          </a:p>
        </p:txBody>
      </p:sp>
      <p:sp>
        <p:nvSpPr>
          <p:cNvPr id="11" name="직사각형 10"/>
          <p:cNvSpPr/>
          <p:nvPr/>
        </p:nvSpPr>
        <p:spPr>
          <a:xfrm>
            <a:off x="481969" y="4685365"/>
            <a:ext cx="81369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7. </a:t>
            </a:r>
            <a:r>
              <a:rPr lang="ko-KR" altLang="en-US" b="1" dirty="0" smtClean="0"/>
              <a:t>학사과정의 경우 매 학기 시작 전 중복과목 여부를 반드시 확인할 것</a:t>
            </a:r>
            <a:r>
              <a:rPr lang="en-US" altLang="ko-KR" b="1" dirty="0" smtClean="0"/>
              <a:t>.</a:t>
            </a:r>
            <a:endParaRPr lang="en-US" altLang="ko-KR" b="1" dirty="0"/>
          </a:p>
        </p:txBody>
      </p:sp>
      <p:sp>
        <p:nvSpPr>
          <p:cNvPr id="12" name="직사각형 11"/>
          <p:cNvSpPr/>
          <p:nvPr/>
        </p:nvSpPr>
        <p:spPr>
          <a:xfrm>
            <a:off x="411807" y="1336993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/>
              <a:t>4. </a:t>
            </a:r>
            <a:r>
              <a:rPr lang="ko-KR" altLang="en-US" b="1" dirty="0"/>
              <a:t>출신대학  학점 중 </a:t>
            </a:r>
            <a:r>
              <a:rPr lang="en-US" altLang="ko-KR" b="1" dirty="0"/>
              <a:t>pass </a:t>
            </a:r>
            <a:r>
              <a:rPr lang="ko-KR" altLang="en-US" b="1" dirty="0"/>
              <a:t>학점일지라도 학점이 기재된 과목은 학점인정신청 </a:t>
            </a:r>
            <a:endParaRPr lang="en-US" altLang="ko-KR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</a:t>
            </a:r>
            <a:r>
              <a:rPr lang="ko-KR" altLang="en-US" b="1" dirty="0" smtClean="0"/>
              <a:t>가능 합니다</a:t>
            </a:r>
            <a:r>
              <a:rPr lang="en-US" altLang="ko-KR" b="1" dirty="0"/>
              <a:t>. 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예</a:t>
            </a:r>
            <a:r>
              <a:rPr lang="en-US" altLang="ko-KR" b="1" dirty="0" smtClean="0">
                <a:solidFill>
                  <a:srgbClr val="FF0000"/>
                </a:solidFill>
              </a:rPr>
              <a:t>-</a:t>
            </a:r>
            <a:r>
              <a:rPr lang="ko-KR" altLang="en-US" b="1" dirty="0" smtClean="0">
                <a:solidFill>
                  <a:srgbClr val="FF0000"/>
                </a:solidFill>
              </a:rPr>
              <a:t>교양 </a:t>
            </a:r>
            <a:r>
              <a:rPr lang="en-US" altLang="ko-KR" b="1" dirty="0" smtClean="0">
                <a:solidFill>
                  <a:srgbClr val="FF0000"/>
                </a:solidFill>
              </a:rPr>
              <a:t>/</a:t>
            </a:r>
            <a:r>
              <a:rPr lang="ko-KR" altLang="en-US" b="1" dirty="0" smtClean="0">
                <a:solidFill>
                  <a:srgbClr val="FF0000"/>
                </a:solidFill>
              </a:rPr>
              <a:t> 봉사활동 </a:t>
            </a:r>
            <a:r>
              <a:rPr lang="en-US" altLang="ko-KR" b="1" dirty="0">
                <a:solidFill>
                  <a:srgbClr val="FF0000"/>
                </a:solidFill>
              </a:rPr>
              <a:t>/ 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1</a:t>
            </a:r>
            <a:r>
              <a:rPr lang="ko-KR" altLang="en-US" b="1" dirty="0" smtClean="0">
                <a:solidFill>
                  <a:srgbClr val="FF0000"/>
                </a:solidFill>
              </a:rPr>
              <a:t>학점 </a:t>
            </a:r>
            <a:r>
              <a:rPr lang="en-US" altLang="ko-KR" b="1" dirty="0" smtClean="0">
                <a:solidFill>
                  <a:srgbClr val="FF0000"/>
                </a:solidFill>
              </a:rPr>
              <a:t>/ P)</a:t>
            </a:r>
            <a:endParaRPr lang="en-US" altLang="ko-KR" b="1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81969" y="5345596"/>
            <a:ext cx="8136904" cy="86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solidFill>
                  <a:srgbClr val="FF0000"/>
                </a:solidFill>
              </a:rPr>
              <a:t>8. </a:t>
            </a:r>
            <a:r>
              <a:rPr lang="ko-KR" altLang="en-US" b="1" dirty="0" smtClean="0">
                <a:solidFill>
                  <a:srgbClr val="FF0000"/>
                </a:solidFill>
              </a:rPr>
              <a:t>학습자등록신청서</a:t>
            </a:r>
            <a:r>
              <a:rPr lang="en-US" altLang="ko-KR" b="1" dirty="0">
                <a:solidFill>
                  <a:srgbClr val="FF0000"/>
                </a:solidFill>
              </a:rPr>
              <a:t>,</a:t>
            </a:r>
            <a:r>
              <a:rPr lang="ko-KR" altLang="en-US" b="1" dirty="0">
                <a:solidFill>
                  <a:srgbClr val="FF0000"/>
                </a:solidFill>
              </a:rPr>
              <a:t> 학점인정신청서</a:t>
            </a:r>
            <a:r>
              <a:rPr lang="en-US" altLang="ko-KR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각종 제출서류와 수수료 </a:t>
            </a:r>
            <a:r>
              <a:rPr lang="ko-KR" altLang="en-US" b="1" dirty="0" err="1">
                <a:solidFill>
                  <a:srgbClr val="FF0000"/>
                </a:solidFill>
              </a:rPr>
              <a:t>미납시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학습자   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    </a:t>
            </a:r>
            <a:r>
              <a:rPr lang="ko-KR" altLang="en-US" b="1" dirty="0" smtClean="0">
                <a:solidFill>
                  <a:srgbClr val="FF0000"/>
                </a:solidFill>
              </a:rPr>
              <a:t>등록과 </a:t>
            </a:r>
            <a:r>
              <a:rPr lang="ko-KR" altLang="en-US" b="1" dirty="0">
                <a:solidFill>
                  <a:srgbClr val="FF0000"/>
                </a:solidFill>
              </a:rPr>
              <a:t>학점인정신청이 되지 않음</a:t>
            </a:r>
            <a:endParaRPr lang="en-US" altLang="ko-K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47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학점인정대상학교 학점인정신청 시 유의사항</a:t>
            </a:r>
            <a:endParaRPr lang="ko-KR" altLang="en-US" sz="2800" dirty="0"/>
          </a:p>
        </p:txBody>
      </p:sp>
      <p:sp>
        <p:nvSpPr>
          <p:cNvPr id="12" name="직사각형 11"/>
          <p:cNvSpPr/>
          <p:nvPr/>
        </p:nvSpPr>
        <p:spPr>
          <a:xfrm>
            <a:off x="411807" y="1336993"/>
            <a:ext cx="81369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9. </a:t>
            </a:r>
            <a:r>
              <a:rPr lang="ko-KR" altLang="en-US" b="1" dirty="0" smtClean="0">
                <a:latin typeface="+mn-ea"/>
              </a:rPr>
              <a:t>학점인정신청 심사 기준이 강화 </a:t>
            </a:r>
            <a:r>
              <a:rPr lang="ko-KR" altLang="en-US" b="1" dirty="0">
                <a:latin typeface="+mn-ea"/>
              </a:rPr>
              <a:t>되</a:t>
            </a:r>
            <a:r>
              <a:rPr lang="ko-KR" altLang="en-US" b="1" dirty="0" smtClean="0">
                <a:latin typeface="+mn-ea"/>
              </a:rPr>
              <a:t>어 잘못 입력 된 내용이나 서류 미비 시     환불처리 되고 있습니다</a:t>
            </a:r>
            <a:r>
              <a:rPr lang="en-US" altLang="ko-KR" b="1" dirty="0" smtClean="0">
                <a:latin typeface="+mn-ea"/>
              </a:rPr>
              <a:t>.   </a:t>
            </a:r>
            <a:r>
              <a:rPr lang="ko-KR" altLang="en-US" b="1" dirty="0" smtClean="0">
                <a:latin typeface="+mn-ea"/>
              </a:rPr>
              <a:t>신청 시 확인을 철저히 해주시기 바랍니다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예</a:t>
            </a:r>
            <a:r>
              <a:rPr lang="en-US" altLang="ko-KR" b="1" dirty="0" smtClean="0">
                <a:latin typeface="+mn-ea"/>
              </a:rPr>
              <a:t>)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학점 오류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       </a:t>
            </a:r>
            <a:r>
              <a:rPr lang="en-US" altLang="ko-KR" b="1" dirty="0" smtClean="0">
                <a:latin typeface="+mn-ea"/>
              </a:rPr>
              <a:t>–  1</a:t>
            </a:r>
            <a:r>
              <a:rPr lang="ko-KR" altLang="en-US" b="1" dirty="0" smtClean="0">
                <a:latin typeface="+mn-ea"/>
              </a:rPr>
              <a:t>학점인 과목을 </a:t>
            </a:r>
            <a:r>
              <a:rPr lang="en-US" altLang="ko-KR" b="1" dirty="0" smtClean="0">
                <a:latin typeface="+mn-ea"/>
              </a:rPr>
              <a:t>2</a:t>
            </a:r>
            <a:r>
              <a:rPr lang="ko-KR" altLang="en-US" b="1" dirty="0" smtClean="0">
                <a:latin typeface="+mn-ea"/>
              </a:rPr>
              <a:t>학점으로 잘못 신청한 경우 전액환불처리 됨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           120</a:t>
            </a:r>
            <a:r>
              <a:rPr lang="ko-KR" altLang="en-US" b="1" dirty="0" smtClean="0">
                <a:latin typeface="+mn-ea"/>
              </a:rPr>
              <a:t>학점 신청 시 </a:t>
            </a:r>
            <a:r>
              <a:rPr lang="en-US" altLang="ko-KR" b="1" dirty="0" smtClean="0">
                <a:latin typeface="+mn-ea"/>
              </a:rPr>
              <a:t>120</a:t>
            </a:r>
            <a:r>
              <a:rPr lang="ko-KR" altLang="en-US" b="1" dirty="0" smtClean="0">
                <a:latin typeface="+mn-ea"/>
              </a:rPr>
              <a:t>학점 전체 환불처리 되어  다시 신청 할 수 있음</a:t>
            </a:r>
            <a:r>
              <a:rPr lang="en-US" altLang="ko-KR" b="1" dirty="0" smtClean="0">
                <a:latin typeface="+mn-ea"/>
              </a:rPr>
              <a:t>.</a:t>
            </a:r>
            <a:endParaRPr lang="en-US" altLang="ko-KR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     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학습구분  잘못 입력한 경우 </a:t>
            </a: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        </a:t>
            </a:r>
            <a:r>
              <a:rPr lang="en-US" altLang="ko-KR" b="1" dirty="0" smtClean="0">
                <a:latin typeface="+mn-ea"/>
              </a:rPr>
              <a:t>-  </a:t>
            </a:r>
            <a:r>
              <a:rPr lang="ko-KR" altLang="en-US" b="1" dirty="0" smtClean="0">
                <a:latin typeface="+mn-ea"/>
              </a:rPr>
              <a:t>간호</a:t>
            </a:r>
            <a:r>
              <a:rPr lang="en-US" altLang="ko-KR" b="1" dirty="0" smtClean="0">
                <a:latin typeface="+mn-ea"/>
              </a:rPr>
              <a:t>/</a:t>
            </a:r>
            <a:r>
              <a:rPr lang="ko-KR" altLang="en-US" b="1" dirty="0" err="1" smtClean="0">
                <a:latin typeface="+mn-ea"/>
              </a:rPr>
              <a:t>치위생학의</a:t>
            </a:r>
            <a:r>
              <a:rPr lang="ko-KR" altLang="en-US" b="1" dirty="0" smtClean="0">
                <a:latin typeface="+mn-ea"/>
              </a:rPr>
              <a:t> 경우 우리대학 수강하는 과목만 </a:t>
            </a:r>
            <a:r>
              <a:rPr lang="ko-KR" altLang="en-US" b="1" dirty="0" err="1" smtClean="0">
                <a:latin typeface="+mn-ea"/>
              </a:rPr>
              <a:t>전필</a:t>
            </a:r>
            <a:r>
              <a:rPr lang="ko-KR" altLang="en-US" b="1" dirty="0" smtClean="0">
                <a:latin typeface="+mn-ea"/>
              </a:rPr>
              <a:t> 과목이나</a:t>
            </a:r>
            <a:r>
              <a:rPr lang="en-US" altLang="ko-KR" b="1" dirty="0">
                <a:latin typeface="+mn-ea"/>
              </a:rPr>
              <a:t> 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       </a:t>
            </a:r>
            <a:r>
              <a:rPr lang="ko-KR" altLang="en-US" b="1" dirty="0" err="1" smtClean="0">
                <a:latin typeface="+mn-ea"/>
              </a:rPr>
              <a:t>전적대학</a:t>
            </a:r>
            <a:r>
              <a:rPr lang="ko-KR" altLang="en-US" b="1" dirty="0" smtClean="0">
                <a:latin typeface="+mn-ea"/>
              </a:rPr>
              <a:t> 과목을 </a:t>
            </a:r>
            <a:r>
              <a:rPr lang="ko-KR" altLang="en-US" b="1" dirty="0" err="1" smtClean="0">
                <a:latin typeface="+mn-ea"/>
              </a:rPr>
              <a:t>전필로</a:t>
            </a:r>
            <a:r>
              <a:rPr lang="ko-KR" altLang="en-US" b="1" dirty="0" smtClean="0">
                <a:latin typeface="+mn-ea"/>
              </a:rPr>
              <a:t> 신청한 경우  해당과목 환불처리 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       2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개의  대학 졸업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또는 자퇴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제적 시 서류 미 제출 한 경우 </a:t>
            </a: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      - </a:t>
            </a:r>
            <a:r>
              <a:rPr lang="ko-KR" altLang="en-US" b="1" dirty="0" smtClean="0">
                <a:latin typeface="+mn-ea"/>
              </a:rPr>
              <a:t>서류 미제출시 학점인정신청</a:t>
            </a:r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또는 학습자등록 환불처리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62163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학점인정대상학교 학점인정신청 시 유의사항</a:t>
            </a:r>
            <a:endParaRPr lang="ko-KR" altLang="en-US" sz="2800" dirty="0"/>
          </a:p>
        </p:txBody>
      </p:sp>
      <p:sp>
        <p:nvSpPr>
          <p:cNvPr id="12" name="직사각형 11"/>
          <p:cNvSpPr/>
          <p:nvPr/>
        </p:nvSpPr>
        <p:spPr>
          <a:xfrm>
            <a:off x="411807" y="1336993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9. </a:t>
            </a:r>
            <a:r>
              <a:rPr lang="ko-KR" altLang="en-US" b="1" dirty="0" smtClean="0">
                <a:latin typeface="+mn-ea"/>
              </a:rPr>
              <a:t>학점인정신청 심사 기준이 강화 </a:t>
            </a:r>
            <a:r>
              <a:rPr lang="ko-KR" altLang="en-US" b="1" dirty="0">
                <a:latin typeface="+mn-ea"/>
              </a:rPr>
              <a:t>되</a:t>
            </a:r>
            <a:r>
              <a:rPr lang="ko-KR" altLang="en-US" b="1" dirty="0" smtClean="0">
                <a:latin typeface="+mn-ea"/>
              </a:rPr>
              <a:t>어 잘못 입력 된 내용이나 서류 미비 시     환불처리 되고 있습니다</a:t>
            </a:r>
            <a:r>
              <a:rPr lang="en-US" altLang="ko-KR" b="1" dirty="0" smtClean="0">
                <a:latin typeface="+mn-ea"/>
              </a:rPr>
              <a:t>.   </a:t>
            </a:r>
            <a:r>
              <a:rPr lang="ko-KR" altLang="en-US" b="1" dirty="0" smtClean="0">
                <a:latin typeface="+mn-ea"/>
              </a:rPr>
              <a:t>신청 시 확인을 철저히 해주시기 바랍니다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예</a:t>
            </a:r>
            <a:r>
              <a:rPr lang="en-US" altLang="ko-KR" b="1" dirty="0" smtClean="0">
                <a:latin typeface="+mn-ea"/>
              </a:rPr>
              <a:t>) </a:t>
            </a:r>
            <a:r>
              <a:rPr lang="ko-KR" altLang="en-US" b="1" dirty="0" smtClean="0">
                <a:latin typeface="+mn-ea"/>
              </a:rPr>
              <a:t>학점인정대학학교 학점신청 시 </a:t>
            </a:r>
            <a:r>
              <a:rPr lang="ko-KR" altLang="en-US" b="1" dirty="0" err="1" smtClean="0">
                <a:latin typeface="+mn-ea"/>
              </a:rPr>
              <a:t>절사는</a:t>
            </a:r>
            <a:r>
              <a:rPr lang="ko-KR" altLang="en-US" b="1" dirty="0" smtClean="0">
                <a:latin typeface="+mn-ea"/>
              </a:rPr>
              <a:t> 마지막 </a:t>
            </a:r>
            <a:r>
              <a:rPr lang="en-US" altLang="ko-KR" b="1" dirty="0" smtClean="0">
                <a:latin typeface="+mn-ea"/>
              </a:rPr>
              <a:t>1</a:t>
            </a:r>
            <a:r>
              <a:rPr lang="ko-KR" altLang="en-US" b="1" dirty="0" smtClean="0">
                <a:latin typeface="+mn-ea"/>
              </a:rPr>
              <a:t>과목만 가능하나 여러 과목을 절사하여  전체 신청과목이 취소된 경우</a:t>
            </a:r>
            <a:endParaRPr lang="en-US" altLang="ko-KR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0485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직사각형 2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BB82C"/>
          </a:solidFill>
          <a:ln w="19050">
            <a:noFill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6" name="Rectangle 68"/>
          <p:cNvSpPr>
            <a:spLocks noChangeArrowheads="1"/>
          </p:cNvSpPr>
          <p:nvPr/>
        </p:nvSpPr>
        <p:spPr bwMode="auto">
          <a:xfrm>
            <a:off x="791586" y="2432005"/>
            <a:ext cx="7627409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bg1"/>
              </a:contourClr>
            </a:sp3d>
          </a:bodyPr>
          <a:lstStyle/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보건계열 학점인정신청</a:t>
            </a:r>
            <a:endParaRPr lang="en-US" altLang="ko-KR" sz="6000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유의사</a:t>
            </a:r>
            <a:r>
              <a:rPr lang="ko-KR" altLang="en-US" sz="6000" b="1" spc="-100" dirty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항</a:t>
            </a:r>
            <a:endParaRPr lang="ko-KR" altLang="en-US" sz="6000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7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보건계열 학점인정신청 유의사항</a:t>
            </a:r>
            <a:endParaRPr lang="ko-KR" altLang="en-US" sz="2800" dirty="0"/>
          </a:p>
        </p:txBody>
      </p:sp>
      <p:sp>
        <p:nvSpPr>
          <p:cNvPr id="7" name="직사각형 6"/>
          <p:cNvSpPr/>
          <p:nvPr/>
        </p:nvSpPr>
        <p:spPr>
          <a:xfrm>
            <a:off x="215516" y="1031265"/>
            <a:ext cx="8784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교양과목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최대한 신청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학위 취득 교양 학점은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학점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1)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간호학은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교양을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학점신청 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치위생학은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교양을 최대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학점 이상 신청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출신대학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우리대학 향후 수강 교양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)=&gt;&gt;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합산 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학점</a:t>
            </a:r>
            <a:endParaRPr lang="en-US" altLang="ko-KR" sz="1600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3)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다음의 경우 추가 사이버 수강을 본인 부담으로 수강해야 함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-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간호학은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출신대학 교양이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학점이 안될 경우 추가 사이버 교양을 수강해야 함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-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치위생학은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출신대학 교양이 </a:t>
            </a:r>
            <a:r>
              <a:rPr lang="en-US" altLang="ko-KR" sz="1600" dirty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dirty="0">
                <a:latin typeface="맑은 고딕" pitchFamily="50" charset="-127"/>
                <a:ea typeface="맑은 고딕" pitchFamily="50" charset="-127"/>
              </a:rPr>
              <a:t>학점이 안될 경우 추가 사이버 교양을 수강해야 함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4)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교직 과목 중 교양으로 인정 가능한 과목을 교양으로 신청가능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교양을 제외한 전공과목은 모두 전선으로 신청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1)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출신대학의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전필은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더 이상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전필이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아님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=&gt;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표준교육과정상 모두 전선임</a:t>
            </a:r>
            <a:endParaRPr lang="en-US" altLang="ko-KR" sz="1600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2)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교양과목 잘못 신청 시 일선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일반선택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으로 분류됨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     (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일선 전공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교양이 아닌 과목명으로 </a:t>
            </a:r>
            <a:r>
              <a:rPr lang="ko-KR" altLang="en-US" sz="1600" dirty="0" err="1" smtClean="0">
                <a:latin typeface="맑은 고딕" pitchFamily="50" charset="-127"/>
                <a:ea typeface="맑은 고딕" pitchFamily="50" charset="-127"/>
              </a:rPr>
              <a:t>총학점</a:t>
            </a:r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 수로만 계산 됨</a:t>
            </a:r>
            <a:r>
              <a:rPr lang="en-US" altLang="ko-KR" sz="16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57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보건계열 학점인정신청 유의사항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15516" y="1068433"/>
            <a:ext cx="8784976" cy="5215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latin typeface="+mn-ea"/>
              </a:rPr>
              <a:t>3. </a:t>
            </a:r>
            <a:r>
              <a:rPr lang="ko-KR" altLang="en-US" sz="1600" b="1" dirty="0" smtClean="0">
                <a:latin typeface="+mn-ea"/>
              </a:rPr>
              <a:t>반드시 </a:t>
            </a:r>
            <a:r>
              <a:rPr lang="en-US" altLang="ko-KR" sz="1600" b="1" dirty="0" smtClean="0">
                <a:latin typeface="+mn-ea"/>
              </a:rPr>
              <a:t>120</a:t>
            </a:r>
            <a:r>
              <a:rPr lang="ko-KR" altLang="en-US" sz="1600" b="1" dirty="0" smtClean="0">
                <a:latin typeface="+mn-ea"/>
              </a:rPr>
              <a:t>학점까지만 신청 할 것</a:t>
            </a:r>
            <a:endParaRPr lang="en-US" altLang="ko-KR" sz="16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 </a:t>
            </a:r>
            <a:r>
              <a:rPr lang="ko-KR" altLang="en-US" sz="1600" dirty="0" smtClean="0">
                <a:latin typeface="+mn-ea"/>
              </a:rPr>
              <a:t>예외 케이스</a:t>
            </a:r>
            <a:r>
              <a:rPr lang="en-US" altLang="ko-KR" sz="1600" dirty="0" smtClean="0">
                <a:latin typeface="+mn-ea"/>
              </a:rPr>
              <a:t>) </a:t>
            </a:r>
            <a:r>
              <a:rPr lang="ko-KR" altLang="en-US" sz="1600" dirty="0" smtClean="0">
                <a:latin typeface="+mn-ea"/>
              </a:rPr>
              <a:t>전문대학이 </a:t>
            </a:r>
            <a:r>
              <a:rPr lang="en-US" altLang="ko-KR" sz="1600" dirty="0" smtClean="0">
                <a:latin typeface="+mn-ea"/>
              </a:rPr>
              <a:t>2</a:t>
            </a:r>
            <a:r>
              <a:rPr lang="ko-KR" altLang="en-US" sz="1600" dirty="0" smtClean="0">
                <a:latin typeface="+mn-ea"/>
              </a:rPr>
              <a:t>개 이상 졸업 또는 제적된 경우 추가 학점 인정</a:t>
            </a:r>
            <a:r>
              <a:rPr lang="en-US" altLang="ko-KR" sz="1600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</a:t>
            </a: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=&gt;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서류 제출시 별개 대학의 제적 또는 졸업 및 성적증명서 추가 제출</a:t>
            </a:r>
            <a:endParaRPr lang="en-US" altLang="ko-KR" sz="1600" dirty="0" smtClean="0">
              <a:solidFill>
                <a:srgbClr val="FF0000"/>
              </a:solidFill>
              <a:latin typeface="+mn-ea"/>
            </a:endParaRPr>
          </a:p>
          <a:p>
            <a:pPr marL="360363" indent="-360363"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   -</a:t>
            </a:r>
            <a:r>
              <a:rPr lang="ko-KR" altLang="en-US" sz="1600" dirty="0" err="1" smtClean="0">
                <a:solidFill>
                  <a:srgbClr val="FF0000"/>
                </a:solidFill>
                <a:latin typeface="+mn-ea"/>
              </a:rPr>
              <a:t>치위생과의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 경우 총 학점이 </a:t>
            </a:r>
            <a:r>
              <a:rPr lang="en-US" altLang="ko-KR" sz="1600" dirty="0" smtClean="0">
                <a:solidFill>
                  <a:srgbClr val="FF0000"/>
                </a:solidFill>
                <a:latin typeface="+mn-ea"/>
              </a:rPr>
              <a:t>120</a:t>
            </a:r>
            <a:r>
              <a:rPr lang="ko-KR" altLang="en-US" sz="1600" dirty="0" smtClean="0">
                <a:solidFill>
                  <a:srgbClr val="FF0000"/>
                </a:solidFill>
                <a:latin typeface="+mn-ea"/>
              </a:rPr>
              <a:t>학점이 안될 경우 추가 사이버 수강 대상이 될 수 있음</a:t>
            </a:r>
            <a:endParaRPr lang="en-US" altLang="ko-KR" sz="1600" dirty="0" smtClean="0">
              <a:solidFill>
                <a:srgbClr val="FF000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4</a:t>
            </a:r>
            <a:r>
              <a:rPr lang="en-US" altLang="ko-KR" sz="1600" b="1" dirty="0" smtClean="0">
                <a:latin typeface="+mn-ea"/>
              </a:rPr>
              <a:t>. </a:t>
            </a:r>
            <a:r>
              <a:rPr lang="ko-KR" altLang="en-US" sz="1600" b="1" dirty="0" smtClean="0">
                <a:latin typeface="+mn-ea"/>
              </a:rPr>
              <a:t>학점인정 시 학점의 </a:t>
            </a:r>
            <a:r>
              <a:rPr lang="ko-KR" altLang="en-US" sz="1600" b="1" dirty="0" err="1" smtClean="0">
                <a:latin typeface="+mn-ea"/>
              </a:rPr>
              <a:t>절사</a:t>
            </a:r>
            <a:r>
              <a:rPr lang="ko-KR" altLang="en-US" sz="1600" b="1" dirty="0" smtClean="0">
                <a:latin typeface="+mn-ea"/>
              </a:rPr>
              <a:t> 가능함</a:t>
            </a:r>
            <a:endParaRPr lang="en-US" altLang="ko-KR" sz="1600" b="1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1)120</a:t>
            </a:r>
            <a:r>
              <a:rPr lang="ko-KR" altLang="en-US" sz="1600" dirty="0" smtClean="0">
                <a:latin typeface="+mn-ea"/>
              </a:rPr>
              <a:t>학점이 정확이 맞아 떨어지지 않을 경우 학점을 절사하여 신청함</a:t>
            </a:r>
            <a:r>
              <a:rPr lang="en-US" altLang="ko-KR" sz="1600" dirty="0" smtClean="0">
                <a:latin typeface="+mn-ea"/>
              </a:rPr>
              <a:t>.</a:t>
            </a:r>
          </a:p>
          <a:p>
            <a:pPr marL="534988" indent="-534988" fontAlgn="base">
              <a:lnSpc>
                <a:spcPct val="150000"/>
              </a:lnSpc>
            </a:pPr>
            <a:r>
              <a:rPr lang="en-US" altLang="ko-KR" sz="1600" dirty="0" smtClean="0">
                <a:latin typeface="+mn-ea"/>
              </a:rPr>
              <a:t>  </a:t>
            </a:r>
            <a:r>
              <a:rPr lang="ko-KR" altLang="en-US" sz="1600" dirty="0" smtClean="0">
                <a:latin typeface="+mn-ea"/>
              </a:rPr>
              <a:t>예</a:t>
            </a:r>
            <a:r>
              <a:rPr lang="en-US" altLang="ko-KR" sz="1600" dirty="0" smtClean="0">
                <a:latin typeface="+mn-ea"/>
              </a:rPr>
              <a:t>) 118</a:t>
            </a:r>
            <a:r>
              <a:rPr lang="ko-KR" altLang="en-US" sz="1600" dirty="0" smtClean="0">
                <a:latin typeface="+mn-ea"/>
              </a:rPr>
              <a:t>학점까지 출신대학 총 학점을 학점인정신청 했는데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마지막 과목이 </a:t>
            </a:r>
            <a:r>
              <a:rPr lang="en-US" altLang="ko-KR" sz="1600" dirty="0" smtClean="0">
                <a:latin typeface="+mn-ea"/>
              </a:rPr>
              <a:t>3</a:t>
            </a:r>
            <a:r>
              <a:rPr lang="ko-KR" altLang="en-US" sz="1600" dirty="0" smtClean="0">
                <a:latin typeface="+mn-ea"/>
              </a:rPr>
              <a:t>학점인 경우 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</a:rPr>
              <a:t>3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</a:rPr>
              <a:t>학점을 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</a:rPr>
              <a:t>-&gt;2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</a:rPr>
              <a:t>학점으로 절사</a:t>
            </a:r>
            <a:r>
              <a:rPr lang="ko-KR" altLang="en-US" sz="1600" dirty="0" smtClean="0">
                <a:latin typeface="+mn-ea"/>
              </a:rPr>
              <a:t>하여 신청하면 </a:t>
            </a:r>
            <a:r>
              <a:rPr lang="en-US" altLang="ko-KR" sz="1600" u="sng" dirty="0" smtClean="0">
                <a:solidFill>
                  <a:srgbClr val="FF0000"/>
                </a:solidFill>
                <a:latin typeface="+mn-ea"/>
              </a:rPr>
              <a:t>120</a:t>
            </a:r>
            <a:r>
              <a:rPr lang="ko-KR" altLang="en-US" sz="1600" u="sng" dirty="0" smtClean="0">
                <a:solidFill>
                  <a:srgbClr val="FF0000"/>
                </a:solidFill>
                <a:latin typeface="+mn-ea"/>
              </a:rPr>
              <a:t>학점 신청 </a:t>
            </a:r>
            <a:r>
              <a:rPr lang="ko-KR" altLang="en-US" sz="1600" dirty="0" smtClean="0">
                <a:latin typeface="+mn-ea"/>
              </a:rPr>
              <a:t>할 수 있음</a:t>
            </a:r>
            <a:endParaRPr lang="en-US" altLang="ko-KR" sz="1600" dirty="0" smtClean="0">
              <a:latin typeface="+mn-ea"/>
            </a:endParaRPr>
          </a:p>
          <a:p>
            <a:pPr marL="534988" indent="-534988" fontAlgn="base">
              <a:lnSpc>
                <a:spcPct val="150000"/>
              </a:lnSpc>
            </a:pPr>
            <a:endParaRPr lang="en-US" altLang="ko-KR" sz="1600" dirty="0" smtClean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+mn-ea"/>
              </a:rPr>
              <a:t>5. </a:t>
            </a:r>
            <a:r>
              <a:rPr lang="ko-KR" altLang="en-US" sz="1600" b="1" dirty="0">
                <a:latin typeface="+mn-ea"/>
              </a:rPr>
              <a:t>전공과목은 반드시 </a:t>
            </a:r>
            <a:r>
              <a:rPr lang="ko-KR" altLang="en-US" sz="1600" b="1" dirty="0" err="1">
                <a:latin typeface="+mn-ea"/>
              </a:rPr>
              <a:t>재이수</a:t>
            </a:r>
            <a:r>
              <a:rPr lang="ko-KR" altLang="en-US" sz="1600" b="1" dirty="0">
                <a:latin typeface="+mn-ea"/>
              </a:rPr>
              <a:t> 과목임</a:t>
            </a:r>
            <a:endParaRPr lang="en-US" altLang="ko-KR" sz="16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 1)</a:t>
            </a:r>
            <a:r>
              <a:rPr lang="ko-KR" altLang="en-US" sz="1600" dirty="0">
                <a:latin typeface="+mn-ea"/>
              </a:rPr>
              <a:t>출신대학의 동일과목이 있어도 반드시 재수강 </a:t>
            </a:r>
            <a:r>
              <a:rPr lang="ko-KR" altLang="en-US" sz="1600" dirty="0" err="1">
                <a:latin typeface="+mn-ea"/>
              </a:rPr>
              <a:t>해야함</a:t>
            </a:r>
            <a:r>
              <a:rPr lang="en-US" altLang="ko-KR" sz="1600" dirty="0">
                <a:latin typeface="+mn-ea"/>
              </a:rPr>
              <a:t>.(</a:t>
            </a:r>
            <a:r>
              <a:rPr lang="ko-KR" altLang="en-US" sz="1600" dirty="0">
                <a:latin typeface="+mn-ea"/>
              </a:rPr>
              <a:t>간호</a:t>
            </a:r>
            <a:r>
              <a:rPr lang="en-US" altLang="ko-KR" sz="1600" dirty="0">
                <a:latin typeface="+mn-ea"/>
              </a:rPr>
              <a:t>,</a:t>
            </a:r>
            <a:r>
              <a:rPr lang="ko-KR" altLang="en-US" sz="1600" dirty="0" err="1">
                <a:latin typeface="+mn-ea"/>
              </a:rPr>
              <a:t>치위생</a:t>
            </a:r>
            <a:r>
              <a:rPr lang="en-US" altLang="ko-KR" sz="1600" dirty="0">
                <a:latin typeface="+mn-ea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 2</a:t>
            </a:r>
            <a:r>
              <a:rPr lang="en-US" altLang="ko-KR" sz="1600" dirty="0" smtClean="0">
                <a:latin typeface="+mn-ea"/>
              </a:rPr>
              <a:t>)</a:t>
            </a:r>
            <a:r>
              <a:rPr lang="ko-KR" altLang="en-US" sz="1600" dirty="0" smtClean="0">
                <a:latin typeface="+mn-ea"/>
              </a:rPr>
              <a:t>간호학 </a:t>
            </a:r>
            <a:r>
              <a:rPr lang="ko-KR" altLang="en-US" sz="1600" dirty="0" err="1" smtClean="0">
                <a:latin typeface="+mn-ea"/>
              </a:rPr>
              <a:t>치위생과의</a:t>
            </a:r>
            <a:r>
              <a:rPr lang="ko-KR" altLang="en-US" sz="1600" dirty="0" smtClean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경우 만약 향후 이수 </a:t>
            </a:r>
            <a:r>
              <a:rPr lang="ko-KR" altLang="en-US" sz="1600" dirty="0" err="1">
                <a:latin typeface="+mn-ea"/>
              </a:rPr>
              <a:t>전필</a:t>
            </a:r>
            <a:r>
              <a:rPr lang="ko-KR" altLang="en-US" sz="1600" dirty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과목과 </a:t>
            </a:r>
            <a:r>
              <a:rPr lang="ko-KR" altLang="en-US" sz="1600" dirty="0">
                <a:latin typeface="+mn-ea"/>
              </a:rPr>
              <a:t>중복되는 과목이 있다면 학점인정 신청 시 신청에서 제외해야 함</a:t>
            </a:r>
            <a:r>
              <a:rPr lang="en-US" altLang="ko-KR" sz="1600" dirty="0">
                <a:latin typeface="+mn-ea"/>
              </a:rPr>
              <a:t>.(</a:t>
            </a:r>
            <a:r>
              <a:rPr lang="ko-KR" altLang="en-US" sz="1600" dirty="0">
                <a:latin typeface="+mn-ea"/>
              </a:rPr>
              <a:t>중복과목임</a:t>
            </a:r>
            <a:r>
              <a:rPr lang="en-US" altLang="ko-KR" sz="1600" dirty="0">
                <a:latin typeface="+mn-ea"/>
              </a:rPr>
              <a:t>)      </a:t>
            </a:r>
          </a:p>
        </p:txBody>
      </p:sp>
    </p:spTree>
    <p:extLst>
      <p:ext uri="{BB962C8B-B14F-4D97-AF65-F5344CB8AC3E}">
        <p14:creationId xmlns:p14="http://schemas.microsoft.com/office/powerpoint/2010/main" val="294032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보건계열 학점인정신청 유의사항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215516" y="1056247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6. </a:t>
            </a:r>
            <a:r>
              <a:rPr lang="ko-KR" altLang="en-US" sz="1600" b="1" dirty="0" smtClean="0"/>
              <a:t>보건계열 졸업 못하는 케이스 </a:t>
            </a:r>
            <a:r>
              <a:rPr lang="en-US" altLang="ko-KR" sz="1600" b="1" dirty="0" smtClean="0"/>
              <a:t>2</a:t>
            </a:r>
            <a:r>
              <a:rPr lang="ko-KR" altLang="en-US" sz="1600" b="1" dirty="0" smtClean="0"/>
              <a:t>가지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1)</a:t>
            </a:r>
            <a:r>
              <a:rPr lang="ko-KR" altLang="en-US" sz="1600" b="1" dirty="0" smtClean="0"/>
              <a:t>교양부족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사이버 교양 </a:t>
            </a:r>
            <a:r>
              <a:rPr lang="ko-KR" altLang="en-US" sz="1600" b="1" dirty="0" err="1" smtClean="0"/>
              <a:t>미수강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2)</a:t>
            </a:r>
            <a:r>
              <a:rPr lang="ko-KR" altLang="en-US" sz="1600" b="1" dirty="0" smtClean="0"/>
              <a:t>전체 학점 부족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학점인정신청 결과 미확</a:t>
            </a:r>
            <a:r>
              <a:rPr lang="ko-KR" altLang="en-US" sz="1600" b="1" dirty="0"/>
              <a:t>인</a:t>
            </a:r>
            <a:r>
              <a:rPr lang="en-US" altLang="ko-KR" sz="1600" b="1" dirty="0" smtClean="0"/>
              <a:t> (</a:t>
            </a:r>
            <a:r>
              <a:rPr lang="ko-KR" altLang="en-US" sz="1600" b="1" dirty="0" smtClean="0"/>
              <a:t>대체로 </a:t>
            </a:r>
            <a:r>
              <a:rPr lang="ko-KR" altLang="en-US" sz="1600" b="1" dirty="0" err="1" smtClean="0"/>
              <a:t>치위생학</a:t>
            </a:r>
            <a:r>
              <a:rPr lang="en-US" altLang="ko-KR" sz="1600" b="1" dirty="0" smtClean="0"/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</a:t>
            </a:r>
            <a:r>
              <a:rPr lang="ko-KR" altLang="en-US" sz="1600" b="1" dirty="0" err="1" smtClean="0"/>
              <a:t>치위생학</a:t>
            </a:r>
            <a:r>
              <a:rPr lang="ko-KR" altLang="en-US" sz="1600" b="1" dirty="0" smtClean="0"/>
              <a:t>  예</a:t>
            </a:r>
            <a:r>
              <a:rPr lang="en-US" altLang="ko-KR" sz="1600" b="1" dirty="0" smtClean="0"/>
              <a:t>)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* </a:t>
            </a:r>
            <a:r>
              <a:rPr lang="ko-KR" altLang="en-US" sz="1600" b="1" dirty="0" smtClean="0"/>
              <a:t>교양 </a:t>
            </a:r>
            <a:r>
              <a:rPr lang="en-US" altLang="ko-KR" sz="1600" b="1" dirty="0" smtClean="0"/>
              <a:t>18</a:t>
            </a:r>
            <a:r>
              <a:rPr lang="ko-KR" altLang="en-US" sz="1600" b="1" dirty="0" smtClean="0"/>
              <a:t>학점</a:t>
            </a:r>
            <a:r>
              <a:rPr lang="en-US" altLang="ko-KR" sz="1600" b="1" dirty="0" smtClean="0"/>
              <a:t>+ 12</a:t>
            </a:r>
            <a:r>
              <a:rPr lang="ko-KR" altLang="en-US" sz="1600" b="1" dirty="0" smtClean="0"/>
              <a:t>학점 이수로 문제 없음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 * </a:t>
            </a:r>
            <a:r>
              <a:rPr lang="ko-KR" altLang="en-US" sz="1600" b="1" dirty="0" err="1" smtClean="0"/>
              <a:t>총학점이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118</a:t>
            </a:r>
            <a:r>
              <a:rPr lang="ko-KR" altLang="en-US" sz="1600" b="1" dirty="0" smtClean="0"/>
              <a:t>학점인 경우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총 학점 부족으로 졸업 못함</a:t>
            </a:r>
            <a:r>
              <a:rPr lang="en-US" altLang="ko-KR" sz="1600" b="1" dirty="0" smtClean="0"/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7. </a:t>
            </a:r>
            <a:r>
              <a:rPr lang="ko-KR" altLang="en-US" sz="1600" b="1" dirty="0" smtClean="0"/>
              <a:t>부족 사이버 교양수강 방법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1)</a:t>
            </a:r>
            <a:r>
              <a:rPr lang="ko-KR" altLang="en-US" sz="1600" b="1" dirty="0" smtClean="0"/>
              <a:t>사이버대학 시간제 등록으로 교양수강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시간제등록 이수제한 확인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학점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(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학점인정신청 시 별도의 성적증명서 제출하며 시간제등록  메뉴에서 신청</a:t>
            </a:r>
            <a:r>
              <a:rPr lang="en-US" altLang="ko-KR" sz="1600" b="1" u="sng" dirty="0" smtClean="0">
                <a:solidFill>
                  <a:srgbClr val="FF0000"/>
                </a:solidFill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2)</a:t>
            </a:r>
            <a:r>
              <a:rPr lang="ko-KR" altLang="en-US" sz="1600" b="1" dirty="0" smtClean="0"/>
              <a:t>원격평생교육훈련기간에서 전공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교양 호환과목 수강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  -</a:t>
            </a:r>
            <a:r>
              <a:rPr lang="ko-KR" altLang="en-US" sz="1600" b="1" dirty="0" err="1" smtClean="0"/>
              <a:t>평가인정학습과목란에서</a:t>
            </a:r>
            <a:r>
              <a:rPr lang="ko-KR" altLang="en-US" sz="1600" b="1" dirty="0" smtClean="0"/>
              <a:t> 신청</a:t>
            </a:r>
            <a:r>
              <a:rPr lang="en-US" altLang="ko-KR" sz="1600" b="1" dirty="0" smtClean="0"/>
              <a:t>       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ex)</a:t>
            </a:r>
            <a:r>
              <a:rPr lang="ko-KR" altLang="en-US" sz="1600" b="1" dirty="0" err="1" smtClean="0"/>
              <a:t>삼육보건대학교</a:t>
            </a:r>
            <a:r>
              <a:rPr lang="ko-KR" altLang="en-US" sz="1600" b="1" dirty="0" smtClean="0"/>
              <a:t>  사이버지식교육원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디지털서울종합평생교육원</a:t>
            </a:r>
            <a:r>
              <a:rPr lang="en-US" altLang="ko-KR" sz="1600" b="1" dirty="0" smtClean="0"/>
              <a:t>,  </a:t>
            </a:r>
            <a:r>
              <a:rPr lang="ko-KR" altLang="en-US" sz="1600" b="1" dirty="0" smtClean="0"/>
              <a:t>한국사이버평생교육원 등 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u="sng" dirty="0" smtClean="0">
                <a:solidFill>
                  <a:srgbClr val="FF0000"/>
                </a:solidFill>
                <a:sym typeface="Wingdings" pitchFamily="2" charset="2"/>
              </a:rPr>
              <a:t>  </a:t>
            </a:r>
            <a:r>
              <a:rPr lang="ko-KR" altLang="en-US" sz="1600" b="1" u="sng" dirty="0" smtClean="0">
                <a:solidFill>
                  <a:srgbClr val="FF0000"/>
                </a:solidFill>
                <a:sym typeface="Wingdings" pitchFamily="2" charset="2"/>
              </a:rPr>
              <a:t>교양이 많이 부족한 경우는 </a:t>
            </a:r>
            <a:r>
              <a:rPr lang="en-US" altLang="ko-KR" sz="1600" b="1" u="sng" dirty="0" smtClean="0">
                <a:solidFill>
                  <a:srgbClr val="FF0000"/>
                </a:solidFill>
                <a:sym typeface="Wingdings" pitchFamily="2" charset="2"/>
              </a:rPr>
              <a:t>1,2</a:t>
            </a:r>
            <a:r>
              <a:rPr lang="ko-KR" altLang="en-US" sz="1600" b="1" u="sng" dirty="0" smtClean="0">
                <a:solidFill>
                  <a:srgbClr val="FF0000"/>
                </a:solidFill>
                <a:sym typeface="Wingdings" pitchFamily="2" charset="2"/>
              </a:rPr>
              <a:t>학기 </a:t>
            </a:r>
            <a:r>
              <a:rPr lang="ko-KR" altLang="en-US" sz="1600" b="1" u="sng" dirty="0" err="1" smtClean="0">
                <a:solidFill>
                  <a:srgbClr val="FF0000"/>
                </a:solidFill>
                <a:sym typeface="Wingdings" pitchFamily="2" charset="2"/>
              </a:rPr>
              <a:t>균형있게</a:t>
            </a:r>
            <a:r>
              <a:rPr lang="ko-KR" altLang="en-US" sz="1600" b="1" u="sng" dirty="0" smtClean="0">
                <a:solidFill>
                  <a:srgbClr val="FF0000"/>
                </a:solidFill>
                <a:sym typeface="Wingdings" pitchFamily="2" charset="2"/>
              </a:rPr>
              <a:t> 수강 신청함</a:t>
            </a:r>
            <a:endParaRPr lang="en-US" altLang="ko-KR" sz="1600" b="1" u="sng" dirty="0" smtClean="0">
              <a:solidFill>
                <a:srgbClr val="FF0000"/>
              </a:solidFill>
              <a:sym typeface="Wingdings" pitchFamily="2" charset="2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u="sng" dirty="0" smtClean="0">
                <a:solidFill>
                  <a:srgbClr val="FF0000"/>
                </a:solidFill>
                <a:sym typeface="Wingdings" pitchFamily="2" charset="2"/>
              </a:rPr>
              <a:t>  </a:t>
            </a:r>
            <a:r>
              <a:rPr lang="ko-KR" altLang="en-US" sz="1600" b="1" u="sng" dirty="0" smtClean="0">
                <a:solidFill>
                  <a:srgbClr val="FF0000"/>
                </a:solidFill>
                <a:sym typeface="Wingdings" pitchFamily="2" charset="2"/>
              </a:rPr>
              <a:t>연간</a:t>
            </a:r>
            <a:r>
              <a:rPr lang="en-US" altLang="ko-KR" sz="1600" b="1" u="sng" dirty="0" smtClean="0">
                <a:solidFill>
                  <a:srgbClr val="FF0000"/>
                </a:solidFill>
                <a:sym typeface="Wingdings" pitchFamily="2" charset="2"/>
              </a:rPr>
              <a:t>, </a:t>
            </a:r>
            <a:r>
              <a:rPr lang="ko-KR" altLang="en-US" sz="1600" b="1" u="sng" dirty="0" smtClean="0">
                <a:solidFill>
                  <a:srgbClr val="FF0000"/>
                </a:solidFill>
                <a:sym typeface="Wingdings" pitchFamily="2" charset="2"/>
              </a:rPr>
              <a:t>학기당 이수제한조건 확인 </a:t>
            </a:r>
            <a:r>
              <a:rPr lang="ko-KR" altLang="en-US" sz="1600" b="1" u="sng" dirty="0" err="1" smtClean="0">
                <a:solidFill>
                  <a:srgbClr val="FF0000"/>
                </a:solidFill>
                <a:sym typeface="Wingdings" pitchFamily="2" charset="2"/>
              </a:rPr>
              <a:t>할것</a:t>
            </a:r>
            <a:endParaRPr lang="ko-KR" altLang="en-US" sz="16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3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보건계열 학점인정신청 유의사항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215516" y="1056247"/>
            <a:ext cx="8784976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endParaRPr lang="ko-KR" alt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7504" y="1052736"/>
            <a:ext cx="871296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* </a:t>
            </a:r>
            <a:r>
              <a:rPr lang="ko-KR" altLang="en-US" sz="2800" b="1" dirty="0" err="1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삼육보건대학교</a:t>
            </a:r>
            <a:r>
              <a:rPr lang="ko-KR" altLang="en-US" sz="2800" b="1" dirty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800" b="1" dirty="0" smtClean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사이버지식교육원에서 </a:t>
            </a:r>
            <a:r>
              <a:rPr lang="ko-KR" altLang="en-US" sz="2800" b="1" dirty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수강가능 </a:t>
            </a:r>
            <a:r>
              <a:rPr lang="ko-KR" altLang="en-US" sz="2800" b="1" dirty="0" smtClean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  </a:t>
            </a:r>
            <a:endParaRPr lang="en-US" altLang="ko-KR" sz="2800" b="1" dirty="0" smtClean="0">
              <a:solidFill>
                <a:srgbClr val="00B050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en-US" altLang="ko-KR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  <a:hlinkClick r:id="rId2"/>
              </a:rPr>
              <a:t>http://cyber.shu.ac.kr</a:t>
            </a:r>
            <a:endParaRPr lang="en-US" altLang="ko-KR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b="1" u="sng" dirty="0" smtClean="0"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HY견명조" pitchFamily="18" charset="-127"/>
                <a:ea typeface="HY견명조" pitchFamily="18" charset="-127"/>
              </a:rPr>
              <a:t> -  </a:t>
            </a:r>
            <a:r>
              <a:rPr lang="ko-KR" altLang="en-US" b="1" dirty="0" smtClean="0">
                <a:latin typeface="HY견명조" pitchFamily="18" charset="-127"/>
                <a:ea typeface="HY견명조" pitchFamily="18" charset="-127"/>
              </a:rPr>
              <a:t>현재 교양 </a:t>
            </a:r>
            <a:r>
              <a:rPr lang="en-US" altLang="ko-KR" b="1" dirty="0" smtClean="0">
                <a:latin typeface="HY견명조" pitchFamily="18" charset="-127"/>
                <a:ea typeface="HY견명조" pitchFamily="18" charset="-127"/>
              </a:rPr>
              <a:t>4</a:t>
            </a:r>
            <a:r>
              <a:rPr lang="ko-KR" altLang="en-US" b="1" dirty="0" smtClean="0">
                <a:latin typeface="HY견명조" pitchFamily="18" charset="-127"/>
                <a:ea typeface="HY견명조" pitchFamily="18" charset="-127"/>
              </a:rPr>
              <a:t>과목  개설 </a:t>
            </a:r>
            <a:r>
              <a:rPr lang="en-US" altLang="ko-KR" b="1" dirty="0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b="1" dirty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</a:rPr>
              <a:t>전공</a:t>
            </a:r>
            <a:r>
              <a:rPr lang="en-US" altLang="ko-KR" b="1" dirty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</a:rPr>
              <a:t>/</a:t>
            </a:r>
            <a:r>
              <a:rPr lang="ko-KR" altLang="en-US" b="1" dirty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</a:rPr>
              <a:t>교양 호환과목 </a:t>
            </a:r>
            <a:r>
              <a:rPr lang="en-US" altLang="ko-KR" b="1" dirty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</a:rPr>
              <a:t>)</a:t>
            </a:r>
            <a:endParaRPr lang="en-US" altLang="ko-KR" b="1" dirty="0" smtClean="0">
              <a:solidFill>
                <a:srgbClr val="7030A0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en-US" altLang="ko-KR" b="1" dirty="0" smtClean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b="1" dirty="0" smtClean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출신대학과 중복과목인지 확인 후 수강신청</a:t>
            </a:r>
            <a:r>
              <a:rPr lang="en-US" altLang="ko-KR" b="1" dirty="0" smtClean="0">
                <a:solidFill>
                  <a:srgbClr val="00B050"/>
                </a:solidFill>
                <a:latin typeface="HY견명조" pitchFamily="18" charset="-127"/>
                <a:ea typeface="HY견명조" pitchFamily="18" charset="-127"/>
              </a:rPr>
              <a:t>)</a:t>
            </a:r>
            <a:endParaRPr lang="en-US" altLang="ko-KR" b="1" dirty="0">
              <a:solidFill>
                <a:srgbClr val="00B050"/>
              </a:solidFill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b="1" dirty="0" smtClean="0">
                <a:latin typeface="HY견명조" pitchFamily="18" charset="-127"/>
                <a:ea typeface="HY견명조" pitchFamily="18" charset="-127"/>
              </a:rPr>
              <a:t>    </a:t>
            </a:r>
            <a:endParaRPr lang="en-US" altLang="ko-KR" b="1" dirty="0">
              <a:latin typeface="HY견명조" pitchFamily="18" charset="-127"/>
              <a:ea typeface="HY견명조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     </a:t>
            </a:r>
            <a:r>
              <a:rPr lang="ko-KR" altLang="en-US" b="1" u="sng" dirty="0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교양 </a:t>
            </a:r>
            <a:r>
              <a:rPr lang="ko-KR" altLang="en-US" b="1" u="sng" dirty="0" err="1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부족시</a:t>
            </a:r>
            <a:r>
              <a:rPr lang="ko-KR" altLang="en-US" b="1" u="sng" dirty="0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 사이버 수강 문의 </a:t>
            </a:r>
            <a:r>
              <a:rPr lang="en-US" altLang="ko-KR" b="1" u="sng" dirty="0" smtClean="0">
                <a:solidFill>
                  <a:srgbClr val="7030A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: 1661-3682 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u="sng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  </a:t>
            </a:r>
            <a:endParaRPr lang="en-US" altLang="ko-KR" b="1" u="sng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  <a:sym typeface="Wingdings" pitchFamily="2" charset="2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u="sng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</a:t>
            </a:r>
            <a:r>
              <a:rPr lang="ko-KR" altLang="en-US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교양이 많이 부족한 경우는 </a:t>
            </a:r>
            <a:r>
              <a:rPr lang="en-US" altLang="ko-KR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1,2</a:t>
            </a:r>
            <a:r>
              <a:rPr lang="ko-KR" altLang="en-US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학기 </a:t>
            </a:r>
            <a:r>
              <a:rPr lang="ko-KR" altLang="en-US" b="1" u="sng" dirty="0" err="1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균형있게</a:t>
            </a:r>
            <a:r>
              <a:rPr lang="ko-KR" altLang="en-US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 수강 신청함</a:t>
            </a:r>
            <a:endParaRPr lang="en-US" altLang="ko-KR" b="1" u="sng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  <a:sym typeface="Wingdings" pitchFamily="2" charset="2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u="sng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</a:t>
            </a:r>
            <a:r>
              <a:rPr lang="ko-KR" altLang="en-US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연간</a:t>
            </a:r>
            <a:r>
              <a:rPr lang="en-US" altLang="ko-KR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, </a:t>
            </a:r>
            <a:r>
              <a:rPr lang="ko-KR" altLang="en-US" b="1" u="sng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학기당 이수제한조건 확인 </a:t>
            </a:r>
            <a:r>
              <a:rPr lang="ko-KR" altLang="en-US" b="1" u="sng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  <a:sym typeface="Wingdings" pitchFamily="2" charset="2"/>
              </a:rPr>
              <a:t>할 것</a:t>
            </a:r>
            <a:endParaRPr lang="ko-KR" altLang="en-US" b="1" u="sng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047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보건계열 학점인정신청 유의사항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15516" y="1060305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8</a:t>
            </a:r>
            <a:r>
              <a:rPr lang="en-US" altLang="ko-KR" sz="1600" b="1" dirty="0" smtClean="0"/>
              <a:t>.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출신대학 학점</a:t>
            </a:r>
            <a:r>
              <a:rPr lang="ko-KR" altLang="en-US" sz="1600" b="1" dirty="0" smtClean="0"/>
              <a:t>은 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학점인정대상학교 메뉴</a:t>
            </a:r>
            <a:r>
              <a:rPr lang="ko-KR" altLang="en-US" sz="1600" b="1" dirty="0" smtClean="0"/>
              <a:t>에서 신청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9.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우리대학 수강 과목</a:t>
            </a:r>
            <a:r>
              <a:rPr lang="ko-KR" altLang="en-US" sz="1600" b="1" dirty="0" smtClean="0"/>
              <a:t>은 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평가인정학습과목 메뉴</a:t>
            </a:r>
            <a:r>
              <a:rPr lang="ko-KR" altLang="en-US" sz="1600" b="1" dirty="0" smtClean="0"/>
              <a:t>에서 신청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   -</a:t>
            </a:r>
            <a:r>
              <a:rPr lang="ko-KR" altLang="en-US" sz="1600" b="1" dirty="0" smtClean="0"/>
              <a:t>원격평생교육훈련기관은 평가인정학습과목에서 신청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endParaRPr lang="en-US" altLang="ko-KR" sz="1600" b="1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10.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시간제등록</a:t>
            </a:r>
            <a:r>
              <a:rPr lang="ko-KR" altLang="en-US" sz="1600" b="1" dirty="0" smtClean="0"/>
              <a:t> 수강 후  </a:t>
            </a:r>
            <a:r>
              <a:rPr lang="ko-KR" altLang="en-US" sz="1600" b="1" u="sng" dirty="0" smtClean="0">
                <a:solidFill>
                  <a:srgbClr val="FF0000"/>
                </a:solidFill>
              </a:rPr>
              <a:t>시간제등록 메뉴</a:t>
            </a:r>
            <a:r>
              <a:rPr lang="ko-KR" altLang="en-US" sz="1600" b="1" dirty="0" smtClean="0"/>
              <a:t>에서 신청</a:t>
            </a:r>
            <a:endParaRPr lang="en-US" altLang="ko-KR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80248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직사각형 2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BB82C"/>
          </a:solidFill>
          <a:ln w="19050">
            <a:noFill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6" name="Rectangle 68"/>
          <p:cNvSpPr>
            <a:spLocks noChangeArrowheads="1"/>
          </p:cNvSpPr>
          <p:nvPr/>
        </p:nvSpPr>
        <p:spPr bwMode="auto">
          <a:xfrm>
            <a:off x="1804686" y="1970340"/>
            <a:ext cx="5601213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bg1"/>
              </a:contourClr>
            </a:sp3d>
          </a:bodyPr>
          <a:lstStyle/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미용</a:t>
            </a:r>
            <a:r>
              <a:rPr lang="en-US" altLang="ko-KR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/</a:t>
            </a:r>
            <a:r>
              <a:rPr lang="ko-KR" altLang="en-US" sz="6000" b="1" spc="-100" dirty="0" err="1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사회복지학</a:t>
            </a: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endParaRPr lang="en-US" altLang="ko-KR" sz="6000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학점인정신청</a:t>
            </a:r>
            <a:endParaRPr lang="en-US" altLang="ko-KR" sz="6000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유의사</a:t>
            </a:r>
            <a:r>
              <a:rPr lang="ko-KR" altLang="en-US" sz="6000" b="1" spc="-100" dirty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항</a:t>
            </a:r>
            <a:endParaRPr lang="ko-KR" altLang="en-US" sz="6000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354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미용</a:t>
            </a:r>
            <a:r>
              <a:rPr lang="en-US" altLang="ko-KR" sz="2800" dirty="0" smtClean="0"/>
              <a:t>/</a:t>
            </a:r>
            <a:r>
              <a:rPr lang="ko-KR" altLang="en-US" sz="2800" dirty="0" err="1" smtClean="0"/>
              <a:t>사회복지학</a:t>
            </a:r>
            <a:r>
              <a:rPr lang="ko-KR" altLang="en-US" sz="2800" dirty="0" smtClean="0"/>
              <a:t> 학점인정신청 유의사항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215516" y="1085853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전문학사 졸업 요건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전필과목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과목 이수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표준교육 과정에 고시된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전필만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인정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전공과목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45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학점 이상 이수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교양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15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학점 이상 이수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총 학점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80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학점 이상 이수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학사 졸업 요건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미용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전필과목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과목 이수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표준교육 과정에 고시된 </a:t>
            </a:r>
            <a:r>
              <a:rPr lang="ko-KR" altLang="en-US" sz="16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전필만</a:t>
            </a:r>
            <a:r>
              <a:rPr lang="ko-KR" altLang="en-US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인정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사회복지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전필과목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과목 이수 </a:t>
            </a: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표준교육 과정에 고시된 </a:t>
            </a:r>
            <a:r>
              <a:rPr lang="ko-KR" altLang="en-US" sz="1600" b="1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전필만</a:t>
            </a:r>
            <a:r>
              <a:rPr lang="ko-KR" altLang="en-US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인정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전공과목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학점 이상 이수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교양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학점 이상 이수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총 학점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140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학점 이상 이수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02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미용</a:t>
            </a:r>
            <a:r>
              <a:rPr lang="en-US" altLang="ko-KR" sz="2800" dirty="0" smtClean="0"/>
              <a:t>/</a:t>
            </a:r>
            <a:r>
              <a:rPr lang="ko-KR" altLang="en-US" sz="2800" dirty="0" err="1" smtClean="0"/>
              <a:t>사회복지학</a:t>
            </a:r>
            <a:r>
              <a:rPr lang="ko-KR" altLang="en-US" sz="2800" dirty="0" smtClean="0"/>
              <a:t> 학점인정신청 유의사항</a:t>
            </a:r>
            <a:endParaRPr lang="ko-KR" altLang="en-US" sz="2800" dirty="0"/>
          </a:p>
        </p:txBody>
      </p:sp>
      <p:sp>
        <p:nvSpPr>
          <p:cNvPr id="5" name="직사각형 4"/>
          <p:cNvSpPr/>
          <p:nvPr/>
        </p:nvSpPr>
        <p:spPr>
          <a:xfrm>
            <a:off x="215516" y="1085853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미용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사회복지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학사 경우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년제 대학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졸업시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반드시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80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학점 까지만 신청 할 것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예외 케이스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전문대학이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개 이상 졸업 또는 제적된 경우 추가 학점 인정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=&gt;</a:t>
            </a:r>
            <a:r>
              <a:rPr lang="ko-KR" altLang="en-US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서류 제출시 별개 대학의 제적 또는 졸업 및 성적증명서 추가 제출</a:t>
            </a:r>
            <a:endParaRPr lang="en-US" altLang="ko-KR" sz="16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0363" indent="-360363" fontAlgn="base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학점인정 시 학점의 </a:t>
            </a:r>
            <a:r>
              <a:rPr lang="ko-KR" altLang="en-US" sz="1600" b="1" dirty="0" err="1">
                <a:latin typeface="맑은 고딕" pitchFamily="50" charset="-127"/>
                <a:ea typeface="맑은 고딕" pitchFamily="50" charset="-127"/>
              </a:rPr>
              <a:t>절사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가능함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1) 80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학점이 정확이 맞아 떨어지지 않을 경우 학점을 절사하여 신청함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534988" indent="-534988" fontAlgn="base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) 78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학점까지 출신대학 총 학점을 학점인정신청 했는데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마지막 과목이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학점인 경우 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534988" indent="-534988" fontAlgn="base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 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u="sng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학점을 </a:t>
            </a:r>
            <a:r>
              <a:rPr lang="en-US" altLang="ko-KR" sz="1600" b="1" u="sng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-&gt; 2</a:t>
            </a:r>
            <a:r>
              <a:rPr lang="ko-KR" altLang="en-US" sz="1600" b="1" u="sng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학점으로 절사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하여 신청하면 </a:t>
            </a:r>
            <a:r>
              <a:rPr lang="en-US" altLang="ko-KR" sz="1600" b="1" u="sng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80</a:t>
            </a:r>
            <a:r>
              <a:rPr lang="ko-KR" altLang="en-US" sz="1600" b="1" u="sng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학점 신청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할 수 있음</a:t>
            </a:r>
          </a:p>
        </p:txBody>
      </p:sp>
    </p:spTree>
    <p:extLst>
      <p:ext uri="{BB962C8B-B14F-4D97-AF65-F5344CB8AC3E}">
        <p14:creationId xmlns:p14="http://schemas.microsoft.com/office/powerpoint/2010/main" val="268946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미용 학점인정신청 유의사항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23175" y="1067398"/>
            <a:ext cx="3196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5. </a:t>
            </a:r>
            <a:r>
              <a:rPr lang="ko-KR" altLang="en-US" sz="1600" b="1" dirty="0" smtClean="0"/>
              <a:t>미용 전공 필수 과목들</a:t>
            </a:r>
            <a:r>
              <a:rPr lang="en-US" altLang="ko-KR" sz="1600" b="1" dirty="0" smtClean="0"/>
              <a:t> </a:t>
            </a:r>
            <a:endParaRPr lang="ko-KR" altLang="en-US" sz="160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431066"/>
              </p:ext>
            </p:extLst>
          </p:nvPr>
        </p:nvGraphicFramePr>
        <p:xfrm>
          <a:off x="475203" y="1880828"/>
          <a:ext cx="8280920" cy="38164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68805"/>
                <a:gridCol w="4112115"/>
              </a:tblGrid>
              <a:tr h="576063"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800" kern="1200" dirty="0" smtClean="0">
                          <a:effectLst/>
                        </a:rPr>
                        <a:t>미용 전문학사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전필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5</a:t>
                      </a:r>
                      <a:r>
                        <a:rPr lang="ko-KR" altLang="en-US" sz="1800" kern="1200" dirty="0" smtClean="0">
                          <a:effectLst/>
                        </a:rPr>
                        <a:t>개 과목</a:t>
                      </a:r>
                      <a:endParaRPr lang="ko-KR" alt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미용 전문학사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전필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7</a:t>
                      </a:r>
                      <a:r>
                        <a:rPr lang="ko-KR" altLang="en-US" sz="1800" kern="1200" dirty="0" smtClean="0">
                          <a:effectLst/>
                        </a:rPr>
                        <a:t>개 과목</a:t>
                      </a:r>
                      <a:endParaRPr lang="ko-KR" alt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240361">
                <a:tc>
                  <a:txBody>
                    <a:bodyPr/>
                    <a:lstStyle/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1.</a:t>
                      </a:r>
                      <a:r>
                        <a:rPr lang="ko-KR" altLang="en-US" sz="1800" kern="1200" dirty="0" smtClean="0">
                          <a:effectLst/>
                        </a:rPr>
                        <a:t>공중보건학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2.</a:t>
                      </a:r>
                      <a:r>
                        <a:rPr lang="ko-KR" altLang="en-US" sz="1800" kern="1200" dirty="0" smtClean="0">
                          <a:effectLst/>
                        </a:rPr>
                        <a:t>모발과학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3.</a:t>
                      </a:r>
                      <a:r>
                        <a:rPr lang="ko-KR" altLang="en-US" sz="1800" kern="1200" dirty="0" smtClean="0">
                          <a:effectLst/>
                        </a:rPr>
                        <a:t>미용경영학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4.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미용학개론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5.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소독법과전염병학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1.</a:t>
                      </a:r>
                      <a:r>
                        <a:rPr lang="ko-KR" altLang="en-US" sz="1800" kern="1200" dirty="0" smtClean="0">
                          <a:effectLst/>
                        </a:rPr>
                        <a:t>공중보건학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2.</a:t>
                      </a:r>
                      <a:r>
                        <a:rPr lang="ko-KR" altLang="en-US" sz="1800" kern="1200" dirty="0" smtClean="0">
                          <a:effectLst/>
                        </a:rPr>
                        <a:t>기초메이크업실습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3.</a:t>
                      </a:r>
                      <a:r>
                        <a:rPr lang="ko-KR" altLang="en-US" sz="1800" kern="1200" dirty="0" smtClean="0">
                          <a:effectLst/>
                        </a:rPr>
                        <a:t>기초피부관리실습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4.</a:t>
                      </a:r>
                      <a:r>
                        <a:rPr lang="ko-KR" altLang="en-US" sz="1800" kern="1200" dirty="0" smtClean="0">
                          <a:effectLst/>
                        </a:rPr>
                        <a:t>모발과학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5.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모발및두피관리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6.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미용학개론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lvl="1" fontAlgn="base" latinLnBrk="0">
                        <a:lnSpc>
                          <a:spcPct val="150000"/>
                        </a:lnSpc>
                      </a:pPr>
                      <a:r>
                        <a:rPr lang="en-US" altLang="ko-KR" sz="1800" kern="1200" dirty="0" smtClean="0">
                          <a:effectLst/>
                        </a:rPr>
                        <a:t>7.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피부미용학</a:t>
                      </a:r>
                      <a:endParaRPr lang="ko-KR" altLang="en-US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01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496664" cy="745345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사회복지 학점인정신청 유의사항</a:t>
            </a:r>
            <a:endParaRPr lang="ko-KR" altLang="en-US" sz="2800" dirty="0"/>
          </a:p>
        </p:txBody>
      </p:sp>
      <p:sp>
        <p:nvSpPr>
          <p:cNvPr id="4" name="직사각형 3"/>
          <p:cNvSpPr/>
          <p:nvPr/>
        </p:nvSpPr>
        <p:spPr>
          <a:xfrm>
            <a:off x="223175" y="1067398"/>
            <a:ext cx="3196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5. </a:t>
            </a:r>
            <a:r>
              <a:rPr lang="ko-KR" altLang="en-US" sz="1600" b="1" dirty="0" err="1" smtClean="0"/>
              <a:t>사회복지학</a:t>
            </a:r>
            <a:r>
              <a:rPr lang="ko-KR" altLang="en-US" sz="1600" b="1" dirty="0" smtClean="0"/>
              <a:t> 전공 필수 과목들</a:t>
            </a:r>
            <a:r>
              <a:rPr lang="en-US" altLang="ko-KR" sz="1600" b="1" dirty="0" smtClean="0"/>
              <a:t> </a:t>
            </a:r>
            <a:endParaRPr lang="ko-KR" altLang="en-US" sz="1600" b="1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761547"/>
              </p:ext>
            </p:extLst>
          </p:nvPr>
        </p:nvGraphicFramePr>
        <p:xfrm>
          <a:off x="475203" y="1700808"/>
          <a:ext cx="4112115" cy="47823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2115"/>
              </a:tblGrid>
              <a:tr h="57606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effectLst/>
                        </a:rPr>
                        <a:t>사회복지학사 </a:t>
                      </a:r>
                      <a:r>
                        <a:rPr lang="ko-KR" altLang="en-US" sz="1800" kern="1200" dirty="0" err="1" smtClean="0">
                          <a:effectLst/>
                        </a:rPr>
                        <a:t>전필</a:t>
                      </a:r>
                      <a:r>
                        <a:rPr lang="ko-KR" altLang="en-US" sz="1800" kern="1200" dirty="0" smtClean="0">
                          <a:effectLst/>
                        </a:rPr>
                        <a:t> </a:t>
                      </a:r>
                      <a:r>
                        <a:rPr lang="en-US" altLang="ko-KR" sz="1800" kern="1200" dirty="0" smtClean="0">
                          <a:effectLst/>
                        </a:rPr>
                        <a:t>10</a:t>
                      </a:r>
                      <a:r>
                        <a:rPr lang="ko-KR" altLang="en-US" sz="1800" kern="1200" dirty="0" smtClean="0">
                          <a:effectLst/>
                        </a:rPr>
                        <a:t>개 과목</a:t>
                      </a:r>
                      <a:endParaRPr lang="ko-KR" altLang="en-US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240361">
                <a:tc>
                  <a:txBody>
                    <a:bodyPr/>
                    <a:lstStyle/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사회복지개론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사회복지법제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사회복지실천기술론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사회복지실천론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사회복지정책론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사회복지조사론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사회복지행정론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사회복지현장실습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인간행동과사회환경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00100" lvl="1" indent="-342900" fontAlgn="base" latinLnBrk="1">
                        <a:lnSpc>
                          <a:spcPct val="150000"/>
                        </a:lnSpc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지역사회복지론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65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직사각형 2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BB82C"/>
          </a:solidFill>
          <a:ln w="19050">
            <a:noFill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6" name="Rectangle 68"/>
          <p:cNvSpPr>
            <a:spLocks noChangeArrowheads="1"/>
          </p:cNvSpPr>
          <p:nvPr/>
        </p:nvSpPr>
        <p:spPr bwMode="auto">
          <a:xfrm>
            <a:off x="1162685" y="2432005"/>
            <a:ext cx="6885218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bg1"/>
              </a:contourClr>
            </a:sp3d>
          </a:bodyPr>
          <a:lstStyle/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간호학</a:t>
            </a:r>
            <a:r>
              <a:rPr lang="en-US" altLang="ko-KR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 / </a:t>
            </a:r>
            <a:r>
              <a:rPr lang="ko-KR" altLang="en-US" sz="6000" b="1" spc="-100" dirty="0" err="1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치위생학</a:t>
            </a: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endParaRPr lang="en-US" altLang="ko-KR" sz="6000" b="1" spc="-100" dirty="0" smtClean="0">
              <a:ln>
                <a:prstDash val="solid"/>
              </a:ln>
              <a:solidFill>
                <a:schemeClr val="bg1"/>
              </a:solidFill>
              <a:effectLst>
                <a:outerShdw blurRad="215900" algn="ctr" rotWithShape="0">
                  <a:srgbClr val="000000">
                    <a:alpha val="8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marL="0" lvl="1" indent="4763" algn="ctr" defTabSz="1110759" eaLnBrk="0" fontAlgn="auto" latinLnBrk="1" hangingPunct="0">
              <a:lnSpc>
                <a:spcPct val="100000"/>
              </a:lnSpc>
              <a:spcAft>
                <a:spcPts val="0"/>
              </a:spcAft>
              <a:defRPr/>
            </a:pPr>
            <a:r>
              <a:rPr lang="ko-KR" altLang="en-US" sz="6000" b="1" spc="-1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215900" algn="ctr" rotWithShape="0">
                    <a:srgbClr val="000000">
                      <a:alpha val="80000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의료인면허 신청방법</a:t>
            </a:r>
          </a:p>
        </p:txBody>
      </p:sp>
    </p:spTree>
    <p:extLst>
      <p:ext uri="{BB962C8B-B14F-4D97-AF65-F5344CB8AC3E}">
        <p14:creationId xmlns:p14="http://schemas.microsoft.com/office/powerpoint/2010/main" val="3283586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9" y="631017"/>
            <a:ext cx="7560033" cy="6102965"/>
          </a:xfrm>
          <a:prstGeom prst="rect">
            <a:avLst/>
          </a:prstGeom>
        </p:spPr>
      </p:pic>
      <p:sp>
        <p:nvSpPr>
          <p:cNvPr id="35843" name="TextBox 6"/>
          <p:cNvSpPr txBox="1">
            <a:spLocks noChangeArrowheads="1"/>
          </p:cNvSpPr>
          <p:nvPr/>
        </p:nvSpPr>
        <p:spPr bwMode="auto">
          <a:xfrm>
            <a:off x="285752" y="260648"/>
            <a:ext cx="84772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2000" dirty="0">
                <a:latin typeface="맑은 고딕" pitchFamily="50" charset="-127"/>
                <a:ea typeface="맑은 고딕" pitchFamily="50" charset="-127"/>
                <a:hlinkClick r:id="rId3"/>
              </a:rPr>
              <a:t>www.mw.go.kr</a:t>
            </a:r>
            <a:r>
              <a:rPr kumimoji="0" lang="en-US" altLang="ko-KR" sz="2000" dirty="0">
                <a:latin typeface="맑은 고딕" pitchFamily="50" charset="-127"/>
                <a:ea typeface="맑은 고딕" pitchFamily="50" charset="-127"/>
              </a:rPr>
              <a:t>  =&gt;</a:t>
            </a:r>
            <a:r>
              <a:rPr kumimoji="0" lang="ko-KR" altLang="en-US" sz="2000" dirty="0" smtClean="0">
                <a:latin typeface="맑은 고딕" pitchFamily="50" charset="-127"/>
                <a:ea typeface="맑은 고딕" pitchFamily="50" charset="-127"/>
              </a:rPr>
              <a:t>보건복지부 </a:t>
            </a:r>
            <a:r>
              <a:rPr kumimoji="0" lang="ko-KR" altLang="en-US" sz="2000" dirty="0">
                <a:latin typeface="맑은 고딕" pitchFamily="50" charset="-127"/>
                <a:ea typeface="맑은 고딕" pitchFamily="50" charset="-127"/>
              </a:rPr>
              <a:t>증명서 </a:t>
            </a:r>
            <a:r>
              <a:rPr kumimoji="0" lang="ko-KR" altLang="en-US" sz="2000" dirty="0" smtClean="0">
                <a:latin typeface="맑은 고딕" pitchFamily="50" charset="-127"/>
                <a:ea typeface="맑은 고딕" pitchFamily="50" charset="-127"/>
              </a:rPr>
              <a:t>발급방법</a:t>
            </a:r>
            <a:r>
              <a:rPr kumimoji="0" lang="en-US" altLang="ko-KR" sz="2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dirty="0" smtClean="0">
                <a:latin typeface="맑은 고딕" pitchFamily="50" charset="-127"/>
                <a:ea typeface="맑은 고딕" pitchFamily="50" charset="-127"/>
              </a:rPr>
              <a:t>면허증취득확인서</a:t>
            </a:r>
            <a:r>
              <a:rPr kumimoji="0"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2987824" y="2718212"/>
            <a:ext cx="1296144" cy="19903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845" name="TextBox 9"/>
          <p:cNvSpPr txBox="1">
            <a:spLocks noChangeArrowheads="1"/>
          </p:cNvSpPr>
          <p:nvPr/>
        </p:nvSpPr>
        <p:spPr bwMode="auto">
          <a:xfrm>
            <a:off x="1879890" y="2348880"/>
            <a:ext cx="5221301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의료인면허민원 클릭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=&gt;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증명서 민원 사이트 이동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2771800" y="4696612"/>
            <a:ext cx="556779" cy="38857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42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내용 개체 틀 4" descr="면허증발급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27"/>
            <a:ext cx="7429552" cy="543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1857356" y="6143644"/>
            <a:ext cx="5522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증명서 민원 사이트에서 인터넷 신청 </a:t>
            </a:r>
            <a:r>
              <a:rPr kumimoji="0" lang="ko-KR" altLang="en-US" dirty="0" err="1">
                <a:latin typeface="맑은 고딕" pitchFamily="50" charset="-127"/>
                <a:ea typeface="맑은 고딕" pitchFamily="50" charset="-127"/>
              </a:rPr>
              <a:t>바로가기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클릭</a:t>
            </a:r>
          </a:p>
        </p:txBody>
      </p:sp>
    </p:spTree>
    <p:extLst>
      <p:ext uri="{BB962C8B-B14F-4D97-AF65-F5344CB8AC3E}">
        <p14:creationId xmlns:p14="http://schemas.microsoft.com/office/powerpoint/2010/main" val="79541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내용 개체 틀 3" descr="면허증발급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57290" y="357166"/>
            <a:ext cx="6487600" cy="6119319"/>
          </a:xfrm>
        </p:spPr>
      </p:pic>
      <p:sp>
        <p:nvSpPr>
          <p:cNvPr id="4" name="직사각형 3"/>
          <p:cNvSpPr/>
          <p:nvPr/>
        </p:nvSpPr>
        <p:spPr>
          <a:xfrm>
            <a:off x="1500166" y="857232"/>
            <a:ext cx="1571636" cy="357190"/>
          </a:xfrm>
          <a:prstGeom prst="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83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3653487" y="2888940"/>
            <a:ext cx="5049568" cy="1548172"/>
          </a:xfrm>
          <a:prstGeom prst="rect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dirty="0" err="1"/>
              <a:t>삼육보건대학교</a:t>
            </a:r>
            <a:r>
              <a:rPr lang="ko-KR" altLang="en-US" dirty="0"/>
              <a:t> 평생교육원 </a:t>
            </a:r>
            <a:r>
              <a:rPr lang="en-US" altLang="ko-KR" dirty="0" smtClean="0"/>
              <a:t>(</a:t>
            </a:r>
            <a:r>
              <a:rPr lang="en-US" altLang="ko-KR" dirty="0" smtClean="0">
                <a:solidFill>
                  <a:srgbClr val="FF0000"/>
                </a:solidFill>
              </a:rPr>
              <a:t>lifelong.shu.ac.kr)</a:t>
            </a: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rgbClr val="FF0000"/>
                </a:solidFill>
              </a:rPr>
              <a:t>홈페이지 </a:t>
            </a:r>
            <a:r>
              <a:rPr lang="en-US" altLang="ko-KR" dirty="0" smtClean="0">
                <a:solidFill>
                  <a:srgbClr val="FF0000"/>
                </a:solidFill>
              </a:rPr>
              <a:t>-&gt; </a:t>
            </a:r>
            <a:r>
              <a:rPr lang="ko-KR" altLang="en-US" dirty="0" smtClean="0">
                <a:solidFill>
                  <a:srgbClr val="FF0000"/>
                </a:solidFill>
              </a:rPr>
              <a:t>자료실 </a:t>
            </a:r>
            <a:r>
              <a:rPr lang="en-US" altLang="ko-KR" dirty="0" smtClean="0">
                <a:solidFill>
                  <a:srgbClr val="FF0000"/>
                </a:solidFill>
              </a:rPr>
              <a:t>-&gt; </a:t>
            </a:r>
            <a:r>
              <a:rPr lang="ko-KR" altLang="en-US" dirty="0" smtClean="0">
                <a:solidFill>
                  <a:srgbClr val="FF0000"/>
                </a:solidFill>
              </a:rPr>
              <a:t>서식자료실에서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rgbClr val="FF0000"/>
                </a:solidFill>
              </a:rPr>
              <a:t>다운받을 수 있습니다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55" name="직사각형 154"/>
          <p:cNvSpPr/>
          <p:nvPr/>
        </p:nvSpPr>
        <p:spPr>
          <a:xfrm>
            <a:off x="0" y="0"/>
            <a:ext cx="9144000" cy="847725"/>
          </a:xfrm>
          <a:prstGeom prst="rect">
            <a:avLst/>
          </a:prstGeom>
          <a:solidFill>
            <a:srgbClr val="6BB82C"/>
          </a:solidFill>
          <a:ln w="19050">
            <a:noFill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TextBox 155"/>
          <p:cNvSpPr txBox="1"/>
          <p:nvPr/>
        </p:nvSpPr>
        <p:spPr>
          <a:xfrm rot="10800000" flipV="1">
            <a:off x="271010" y="306444"/>
            <a:ext cx="82618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0" rIns="0" bIns="0" anchor="ctr">
            <a:spAutoFit/>
          </a:bodyPr>
          <a:lstStyle/>
          <a:p>
            <a:pPr>
              <a:defRPr/>
            </a:pPr>
            <a:r>
              <a:rPr lang="ko-KR" altLang="en-US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  <a:cs typeface="Arial" pitchFamily="34" charset="0"/>
              </a:rPr>
              <a:t>기타공지 사항</a:t>
            </a:r>
            <a:endParaRPr lang="en-US" altLang="ko-KR" sz="28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9552" y="1124744"/>
            <a:ext cx="79208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 smtClean="0"/>
              <a:t>1. </a:t>
            </a:r>
            <a:r>
              <a:rPr lang="ko-KR" altLang="en-US" sz="2000" b="1" dirty="0" err="1" smtClean="0"/>
              <a:t>레포트</a:t>
            </a:r>
            <a:r>
              <a:rPr lang="ko-KR" altLang="en-US" sz="2000" b="1" dirty="0" smtClean="0"/>
              <a:t> 표지 안내</a:t>
            </a:r>
            <a:endParaRPr lang="en-US" altLang="ko-KR" sz="2000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1736812"/>
            <a:ext cx="3361725" cy="47208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3487" y="1988839"/>
            <a:ext cx="4955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레포트</a:t>
            </a:r>
            <a:r>
              <a:rPr lang="ko-KR" altLang="en-US" dirty="0" smtClean="0"/>
              <a:t> 제출시 우리대학 평가용 </a:t>
            </a:r>
            <a:r>
              <a:rPr lang="ko-KR" altLang="en-US" dirty="0" err="1" smtClean="0"/>
              <a:t>레포트</a:t>
            </a:r>
            <a:r>
              <a:rPr lang="ko-KR" altLang="en-US" dirty="0" smtClean="0"/>
              <a:t> 표지로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사용하여 주시기 바랍니다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2478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직사각형 154"/>
          <p:cNvSpPr/>
          <p:nvPr/>
        </p:nvSpPr>
        <p:spPr>
          <a:xfrm>
            <a:off x="0" y="0"/>
            <a:ext cx="9144000" cy="847725"/>
          </a:xfrm>
          <a:prstGeom prst="rect">
            <a:avLst/>
          </a:prstGeom>
          <a:solidFill>
            <a:srgbClr val="6BB82C"/>
          </a:solidFill>
          <a:ln w="19050">
            <a:noFill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6" name="TextBox 155"/>
          <p:cNvSpPr txBox="1"/>
          <p:nvPr/>
        </p:nvSpPr>
        <p:spPr>
          <a:xfrm rot="10800000" flipV="1">
            <a:off x="271010" y="306444"/>
            <a:ext cx="82618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0" rIns="0" bIns="0" anchor="ctr">
            <a:spAutoFit/>
          </a:bodyPr>
          <a:lstStyle/>
          <a:p>
            <a:pPr>
              <a:defRPr/>
            </a:pPr>
            <a:r>
              <a:rPr lang="ko-KR" altLang="en-US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  <a:cs typeface="Arial" pitchFamily="34" charset="0"/>
              </a:rPr>
              <a:t>기타공지 사항</a:t>
            </a:r>
            <a:endParaRPr lang="en-US" altLang="ko-KR" sz="28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9552" y="1124744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b="1" dirty="0" smtClean="0"/>
              <a:t>2. PPT </a:t>
            </a:r>
            <a:r>
              <a:rPr lang="ko-KR" altLang="en-US" sz="2000" b="1" dirty="0" smtClean="0"/>
              <a:t>자료는 홈페이지에 공지하겠습니다</a:t>
            </a:r>
            <a:r>
              <a:rPr lang="en-US" altLang="ko-KR" sz="2000" b="1" dirty="0" smtClean="0"/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b="1" dirty="0"/>
              <a:t> </a:t>
            </a:r>
            <a:r>
              <a:rPr lang="en-US" altLang="ko-KR" sz="2000" b="1" dirty="0" smtClean="0"/>
              <a:t>   </a:t>
            </a:r>
            <a:r>
              <a:rPr lang="ko-KR" altLang="en-US" sz="2000" b="1" dirty="0" err="1" smtClean="0"/>
              <a:t>학점인정신청시</a:t>
            </a:r>
            <a:r>
              <a:rPr lang="ko-KR" altLang="en-US" sz="2000" b="1" dirty="0" smtClean="0"/>
              <a:t> 참고하기 바랍니다</a:t>
            </a:r>
            <a:r>
              <a:rPr lang="en-US" altLang="ko-KR" sz="2000" b="1" dirty="0" smtClean="0"/>
              <a:t>.      </a:t>
            </a:r>
          </a:p>
        </p:txBody>
      </p:sp>
    </p:spTree>
    <p:extLst>
      <p:ext uri="{BB962C8B-B14F-4D97-AF65-F5344CB8AC3E}">
        <p14:creationId xmlns:p14="http://schemas.microsoft.com/office/powerpoint/2010/main" val="1410386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67544" y="256490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0" b="1" dirty="0" err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평생학습계좌제</a:t>
            </a:r>
            <a:r>
              <a:rPr lang="ko-KR" altLang="en-US" sz="6000" b="1" dirty="0" smtClean="0">
                <a:latin typeface="+mj-lt"/>
                <a:ea typeface="+mj-ea"/>
                <a:cs typeface="+mj-cs"/>
              </a:rPr>
              <a:t> 안내</a:t>
            </a:r>
            <a:endParaRPr kumimoji="0" lang="ko-KR" altLang="en-US" sz="45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11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69" y="1052736"/>
            <a:ext cx="8924143" cy="4824536"/>
          </a:xfrm>
        </p:spPr>
      </p:pic>
    </p:spTree>
    <p:extLst>
      <p:ext uri="{BB962C8B-B14F-4D97-AF65-F5344CB8AC3E}">
        <p14:creationId xmlns:p14="http://schemas.microsoft.com/office/powerpoint/2010/main" val="53645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7632848" cy="6117587"/>
          </a:xfrm>
        </p:spPr>
      </p:pic>
    </p:spTree>
    <p:extLst>
      <p:ext uri="{BB962C8B-B14F-4D97-AF65-F5344CB8AC3E}">
        <p14:creationId xmlns:p14="http://schemas.microsoft.com/office/powerpoint/2010/main" val="19831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4" y="836712"/>
            <a:ext cx="8341888" cy="5400600"/>
          </a:xfrm>
        </p:spPr>
      </p:pic>
    </p:spTree>
    <p:extLst>
      <p:ext uri="{BB962C8B-B14F-4D97-AF65-F5344CB8AC3E}">
        <p14:creationId xmlns:p14="http://schemas.microsoft.com/office/powerpoint/2010/main" val="9600063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3208"/>
            <a:ext cx="8429463" cy="6356440"/>
          </a:xfrm>
        </p:spPr>
      </p:pic>
    </p:spTree>
    <p:extLst>
      <p:ext uri="{BB962C8B-B14F-4D97-AF65-F5344CB8AC3E}">
        <p14:creationId xmlns:p14="http://schemas.microsoft.com/office/powerpoint/2010/main" val="36869431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8136904" cy="5374730"/>
          </a:xfrm>
        </p:spPr>
      </p:pic>
    </p:spTree>
    <p:extLst>
      <p:ext uri="{BB962C8B-B14F-4D97-AF65-F5344CB8AC3E}">
        <p14:creationId xmlns:p14="http://schemas.microsoft.com/office/powerpoint/2010/main" val="39246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8229600" cy="3703320"/>
          </a:xfrm>
        </p:spPr>
      </p:pic>
      <p:sp>
        <p:nvSpPr>
          <p:cNvPr id="6" name="직사각형 5"/>
          <p:cNvSpPr/>
          <p:nvPr/>
        </p:nvSpPr>
        <p:spPr>
          <a:xfrm>
            <a:off x="467544" y="2960948"/>
            <a:ext cx="8208912" cy="12601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67544" y="2060848"/>
            <a:ext cx="4032448" cy="7560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00B050"/>
                </a:solidFill>
              </a:rPr>
              <a:t>http://www.all.go.kr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10686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1994"/>
            <a:ext cx="8352928" cy="6345358"/>
          </a:xfrm>
        </p:spPr>
      </p:pic>
      <p:sp>
        <p:nvSpPr>
          <p:cNvPr id="5" name="직사각형 4"/>
          <p:cNvSpPr/>
          <p:nvPr/>
        </p:nvSpPr>
        <p:spPr>
          <a:xfrm>
            <a:off x="1331640" y="620688"/>
            <a:ext cx="2232248" cy="48965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069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67" y="244626"/>
            <a:ext cx="6676317" cy="6496742"/>
          </a:xfrm>
        </p:spPr>
      </p:pic>
      <p:sp>
        <p:nvSpPr>
          <p:cNvPr id="5" name="직사각형 4"/>
          <p:cNvSpPr/>
          <p:nvPr/>
        </p:nvSpPr>
        <p:spPr>
          <a:xfrm>
            <a:off x="2152303" y="620688"/>
            <a:ext cx="2664296" cy="46805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2394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92433"/>
            <a:ext cx="7416824" cy="5888895"/>
          </a:xfrm>
        </p:spPr>
      </p:pic>
      <p:sp>
        <p:nvSpPr>
          <p:cNvPr id="5" name="직사각형 4"/>
          <p:cNvSpPr/>
          <p:nvPr/>
        </p:nvSpPr>
        <p:spPr>
          <a:xfrm>
            <a:off x="1839888" y="802804"/>
            <a:ext cx="3052911" cy="38884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7967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6"/>
            <a:ext cx="6961739" cy="6335284"/>
          </a:xfrm>
        </p:spPr>
      </p:pic>
    </p:spTree>
    <p:extLst>
      <p:ext uri="{BB962C8B-B14F-4D97-AF65-F5344CB8AC3E}">
        <p14:creationId xmlns:p14="http://schemas.microsoft.com/office/powerpoint/2010/main" val="275868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필수">
  <a:themeElements>
    <a:clrScheme name="필수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필수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필수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3615</TotalTime>
  <Words>3449</Words>
  <Application>Microsoft Office PowerPoint</Application>
  <PresentationFormat>화면 슬라이드 쇼(4:3)</PresentationFormat>
  <Paragraphs>581</Paragraphs>
  <Slides>71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71</vt:i4>
      </vt:variant>
    </vt:vector>
  </HeadingPairs>
  <TitlesOfParts>
    <vt:vector size="81" baseType="lpstr">
      <vt:lpstr>HY견고딕</vt:lpstr>
      <vt:lpstr>HY견명조</vt:lpstr>
      <vt:lpstr>HY수평선B</vt:lpstr>
      <vt:lpstr>돋움</vt:lpstr>
      <vt:lpstr>맑은 고딕</vt:lpstr>
      <vt:lpstr>휴먼모음T</vt:lpstr>
      <vt:lpstr>Arial</vt:lpstr>
      <vt:lpstr>Arial Black</vt:lpstr>
      <vt:lpstr>Wingdings</vt:lpstr>
      <vt:lpstr>필수</vt:lpstr>
      <vt:lpstr>2017학년 1분기 학습자등록 및 학점인정신청 안내</vt:lpstr>
      <vt:lpstr>학점인정 등에 관한 운영 규정 사항</vt:lpstr>
      <vt:lpstr>학사관련 공지사항</vt:lpstr>
      <vt:lpstr>학사관련 공지사항</vt:lpstr>
      <vt:lpstr>기타 공지사항</vt:lpstr>
      <vt:lpstr>기타 공지사항</vt:lpstr>
      <vt:lpstr>PowerPoint 프레젠테이션</vt:lpstr>
      <vt:lpstr>학습자등록 및 학점인정신청 기간</vt:lpstr>
      <vt:lpstr>1/4분기 학습자등록 및 학점인정신청 기간안내</vt:lpstr>
      <vt:lpstr>학위연계 신청안내</vt:lpstr>
      <vt:lpstr>기관 학습자등록 및 학점인정신청 방법</vt:lpstr>
      <vt:lpstr>학점인정신청시 주의사항 안내</vt:lpstr>
      <vt:lpstr>최종학력별 학점인정 신청 개요</vt:lpstr>
      <vt:lpstr>학습자등록 신청서 희망학위 / 전공확인</vt:lpstr>
      <vt:lpstr>PowerPoint 프레젠테이션</vt:lpstr>
      <vt:lpstr>기관학점인정신청 절차</vt:lpstr>
      <vt:lpstr>PowerPoint 프레젠테이션</vt:lpstr>
      <vt:lpstr>PowerPoint 프레젠테이션</vt:lpstr>
      <vt:lpstr>기관학점인정 사이트 로그인 방법  안내</vt:lpstr>
      <vt:lpstr>PowerPoint 프레젠테이션</vt:lpstr>
      <vt:lpstr>PowerPoint 프레젠테이션</vt:lpstr>
      <vt:lpstr>PowerPoint 프레젠테이션</vt:lpstr>
      <vt:lpstr>학점인정신청 절차</vt:lpstr>
      <vt:lpstr>학점인정신청 절차</vt:lpstr>
      <vt:lpstr>학점인정신청 절차</vt:lpstr>
      <vt:lpstr>학점인정신청 절차</vt:lpstr>
      <vt:lpstr>학점인정대상학교 메뉴 설명</vt:lpstr>
      <vt:lpstr>학점인정대상학교 메뉴 설명</vt:lpstr>
      <vt:lpstr>학점인정대상학교 시간제등록 학습과목 입력방법</vt:lpstr>
      <vt:lpstr>학점인정대상학교 시간제등록 학습과목 입력방법</vt:lpstr>
      <vt:lpstr>학점인정대상학교 시간제등록 학습과목 입력방법</vt:lpstr>
      <vt:lpstr>학점인정대상학교 시간제등록 학습과목 입력방법</vt:lpstr>
      <vt:lpstr>학점인정신청 절차</vt:lpstr>
      <vt:lpstr>학점인정신청 절차</vt:lpstr>
      <vt:lpstr>학습자등록 및 학점인정 신청구비서류 1</vt:lpstr>
      <vt:lpstr>학습자등록 및 학점인정 신청구비서류 2</vt:lpstr>
      <vt:lpstr>제출서류 순서</vt:lpstr>
      <vt:lpstr>학점인정대상학교 학점인정신청시 유의사항</vt:lpstr>
      <vt:lpstr>전공 교양 호환과목 검색 방법</vt:lpstr>
      <vt:lpstr>학점인정대상학교 학점인정신청 시 유의사항</vt:lpstr>
      <vt:lpstr>학점인정대상학교 학점인정신청 시 유의사항</vt:lpstr>
      <vt:lpstr>학점인정대상학교 학점인정신청 시 유의사항</vt:lpstr>
      <vt:lpstr>학점인정대상학교 학점인정신청 시 유의사항</vt:lpstr>
      <vt:lpstr>PowerPoint 프레젠테이션</vt:lpstr>
      <vt:lpstr>보건계열 학점인정신청 유의사항</vt:lpstr>
      <vt:lpstr>보건계열 학점인정신청 유의사항</vt:lpstr>
      <vt:lpstr>보건계열 학점인정신청 유의사항</vt:lpstr>
      <vt:lpstr>보건계열 학점인정신청 유의사항</vt:lpstr>
      <vt:lpstr>보건계열 학점인정신청 유의사항</vt:lpstr>
      <vt:lpstr>PowerPoint 프레젠테이션</vt:lpstr>
      <vt:lpstr>미용/사회복지학 학점인정신청 유의사항</vt:lpstr>
      <vt:lpstr>미용/사회복지학 학점인정신청 유의사항</vt:lpstr>
      <vt:lpstr>미용 학점인정신청 유의사항</vt:lpstr>
      <vt:lpstr>사회복지 학점인정신청 유의사항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http://www.all.go.kr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2013학년 학사 안내</dc:title>
  <dc:creator>kwonhm</dc:creator>
  <cp:lastModifiedBy>토토로</cp:lastModifiedBy>
  <cp:revision>104</cp:revision>
  <cp:lastPrinted>2016-09-03T23:45:46Z</cp:lastPrinted>
  <dcterms:created xsi:type="dcterms:W3CDTF">2013-03-01T04:12:37Z</dcterms:created>
  <dcterms:modified xsi:type="dcterms:W3CDTF">2016-12-14T07:56:19Z</dcterms:modified>
</cp:coreProperties>
</file>